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58" r:id="rId2"/>
    <p:sldId id="452" r:id="rId3"/>
    <p:sldId id="424" r:id="rId4"/>
    <p:sldId id="405" r:id="rId5"/>
    <p:sldId id="410" r:id="rId6"/>
    <p:sldId id="403" r:id="rId7"/>
    <p:sldId id="404" r:id="rId8"/>
    <p:sldId id="402" r:id="rId9"/>
    <p:sldId id="467" r:id="rId10"/>
    <p:sldId id="468" r:id="rId11"/>
    <p:sldId id="361" r:id="rId12"/>
    <p:sldId id="469" r:id="rId13"/>
    <p:sldId id="470" r:id="rId14"/>
    <p:sldId id="418" r:id="rId15"/>
    <p:sldId id="466" r:id="rId16"/>
    <p:sldId id="430" r:id="rId17"/>
    <p:sldId id="456" r:id="rId18"/>
    <p:sldId id="437" r:id="rId19"/>
    <p:sldId id="438" r:id="rId20"/>
    <p:sldId id="439" r:id="rId21"/>
    <p:sldId id="450" r:id="rId22"/>
    <p:sldId id="451" r:id="rId23"/>
    <p:sldId id="458" r:id="rId24"/>
    <p:sldId id="459" r:id="rId25"/>
    <p:sldId id="442" r:id="rId26"/>
    <p:sldId id="444" r:id="rId27"/>
    <p:sldId id="443" r:id="rId28"/>
    <p:sldId id="445" r:id="rId29"/>
    <p:sldId id="446" r:id="rId30"/>
    <p:sldId id="460" r:id="rId31"/>
    <p:sldId id="440" r:id="rId32"/>
    <p:sldId id="441" r:id="rId33"/>
    <p:sldId id="447" r:id="rId34"/>
    <p:sldId id="448" r:id="rId35"/>
    <p:sldId id="465" r:id="rId36"/>
  </p:sldIdLst>
  <p:sldSz cx="9144000" cy="6858000" type="screen4x3"/>
  <p:notesSz cx="6794500" cy="99314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FF99"/>
    <a:srgbClr val="00236E"/>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6" autoAdjust="0"/>
    <p:restoredTop sz="87946" autoAdjust="0"/>
  </p:normalViewPr>
  <p:slideViewPr>
    <p:cSldViewPr>
      <p:cViewPr varScale="1">
        <p:scale>
          <a:sx n="68" d="100"/>
          <a:sy n="68" d="100"/>
        </p:scale>
        <p:origin x="-1008" y="-96"/>
      </p:cViewPr>
      <p:guideLst>
        <p:guide orient="horz" pos="2160"/>
        <p:guide pos="2880"/>
      </p:guideLst>
    </p:cSldViewPr>
  </p:slideViewPr>
  <p:outlineViewPr>
    <p:cViewPr>
      <p:scale>
        <a:sx n="33" d="100"/>
        <a:sy n="33" d="100"/>
      </p:scale>
      <p:origin x="0" y="9966"/>
    </p:cViewPr>
  </p:outlineViewPr>
  <p:notesTextViewPr>
    <p:cViewPr>
      <p:scale>
        <a:sx n="100" d="100"/>
        <a:sy n="100" d="100"/>
      </p:scale>
      <p:origin x="0" y="0"/>
    </p:cViewPr>
  </p:notesTextViewPr>
  <p:sorterViewPr>
    <p:cViewPr>
      <p:scale>
        <a:sx n="100" d="100"/>
        <a:sy n="100" d="100"/>
      </p:scale>
      <p:origin x="0" y="817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4283" cy="49657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48645" y="0"/>
            <a:ext cx="2944283" cy="49657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2011/8/23</a:t>
            </a:fld>
            <a:endParaRPr lang="ja-JP" altLang="en-US" dirty="0"/>
          </a:p>
        </p:txBody>
      </p:sp>
      <p:sp>
        <p:nvSpPr>
          <p:cNvPr id="4" name="スライド イメージ プレースホルダ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1</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0BEF811-C049-4DD4-A0C8-7E7CF06C672A}" type="slidenum">
              <a:rPr lang="en-US" altLang="ja-JP" smtClean="0"/>
              <a:pPr>
                <a:defRPr/>
              </a:pPr>
              <a:t>30</a:t>
            </a:fld>
            <a:endParaRPr lang="en-US" altLang="ja-JP"/>
          </a:p>
        </p:txBody>
      </p:sp>
    </p:spTree>
    <p:extLst>
      <p:ext uri="{BB962C8B-B14F-4D97-AF65-F5344CB8AC3E}">
        <p14:creationId xmlns="" xmlns:p14="http://schemas.microsoft.com/office/powerpoint/2010/main" val="144171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ln>
            <a:miter lim="800000"/>
            <a:headEnd/>
            <a:tailEnd/>
          </a:ln>
        </p:spPr>
        <p:txBody>
          <a:bodyPr/>
          <a:lstStyle/>
          <a:p>
            <a:pPr defTabSz="922338"/>
            <a:fld id="{CA0DD310-BE19-40AD-9597-A4A59391742C}" type="slidenum">
              <a:rPr lang="en-US" altLang="ja-JP" smtClean="0">
                <a:latin typeface="Times New Roman" pitchFamily="18" charset="0"/>
                <a:ea typeface="ＭＳ Ｐゴシック" charset="-128"/>
              </a:rPr>
              <a:pPr defTabSz="922338"/>
              <a:t>31</a:t>
            </a:fld>
            <a:endParaRPr lang="en-US" altLang="ja-JP" smtClean="0">
              <a:latin typeface="Times New Roman" pitchFamily="18" charset="0"/>
              <a:ea typeface="ＭＳ Ｐゴシック" charset="-128"/>
            </a:endParaRPr>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noFill/>
        </p:spPr>
        <p:txBody>
          <a:bodyPr/>
          <a:lstStyle/>
          <a:p>
            <a:pPr eaLnBrk="1" hangingPunct="1"/>
            <a:endParaRPr lang="ja-JP" altLang="ja-JP"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EB17284-F2C5-460B-9FC8-3DFD6F98238E}" type="slidenum">
              <a:rPr lang="en-US" altLang="ja-JP" smtClean="0">
                <a:ea typeface="ＭＳ Ｐゴシック" charset="-128"/>
              </a:rPr>
              <a:pPr/>
              <a:t>32</a:t>
            </a:fld>
            <a:endParaRPr lang="en-US" altLang="ja-JP" smtClean="0">
              <a:ea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ja-JP" altLang="ja-JP" smtClean="0">
              <a:ea typeface="ＭＳ 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57C916DD-9C4C-4B6B-94E9-AD6A4B754610}" type="slidenum">
              <a:rPr lang="en-US" altLang="ja-JP" smtClean="0">
                <a:latin typeface="Calibri" pitchFamily="34" charset="0"/>
                <a:ea typeface="ＭＳ Ｐゴシック" pitchFamily="50" charset="-128"/>
              </a:rPr>
              <a:pPr/>
              <a:t>9</a:t>
            </a:fld>
            <a:endParaRPr lang="en-US" altLang="ja-JP" smtClean="0">
              <a:latin typeface="Calibri" pitchFamily="34" charset="0"/>
              <a:ea typeface="ＭＳ Ｐゴシック" pitchFamily="50" charset="-128"/>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ja-JP" altLang="ja-JP" smtClean="0">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09908AD-BD82-4845-8D6F-DF32C9ED6029}" type="slidenum">
              <a:rPr lang="en-US" altLang="ja-JP" smtClean="0">
                <a:latin typeface="Times" pitchFamily="18" charset="0"/>
              </a:rPr>
              <a:pPr/>
              <a:t>10</a:t>
            </a:fld>
            <a:endParaRPr lang="en-US" altLang="ja-JP" smtClean="0">
              <a:latin typeface="Times"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ja-JP" altLang="ja-JP" smtClean="0">
              <a:latin typeface="Times"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09908AD-BD82-4845-8D6F-DF32C9ED6029}" type="slidenum">
              <a:rPr lang="en-US" altLang="ja-JP" smtClean="0">
                <a:latin typeface="Times" pitchFamily="18" charset="0"/>
              </a:rPr>
              <a:pPr/>
              <a:t>12</a:t>
            </a:fld>
            <a:endParaRPr lang="en-US" altLang="ja-JP" smtClean="0">
              <a:latin typeface="Times"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ja-JP" altLang="ja-JP" smtClean="0">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45B1369-5563-4D9B-A50F-E99A9C329C3E}" type="slidenum">
              <a:rPr lang="en-US" altLang="ja-JP" smtClean="0">
                <a:latin typeface="Times" pitchFamily="18" charset="0"/>
              </a:rPr>
              <a:pPr/>
              <a:t>13</a:t>
            </a:fld>
            <a:endParaRPr lang="en-US" altLang="ja-JP" smtClean="0">
              <a:latin typeface="Times"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ja-JP" altLang="ja-JP" smtClean="0">
              <a:latin typeface="Times"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11673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dirty="0" smtClean="0"/>
          </a:p>
        </p:txBody>
      </p:sp>
      <p:sp>
        <p:nvSpPr>
          <p:cNvPr id="117764"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701BBF5-4865-45CE-A396-94A2633F0F81}" type="slidenum">
              <a:rPr lang="ja-JP" altLang="en-US" smtClean="0"/>
              <a:pPr fontAlgn="base">
                <a:spcBef>
                  <a:spcPct val="0"/>
                </a:spcBef>
                <a:spcAft>
                  <a:spcPct val="0"/>
                </a:spcAft>
                <a:defRPr/>
              </a:pPr>
              <a:t>16</a:t>
            </a:fld>
            <a:endParaRPr lang="ja-JP"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850015" y="9435371"/>
            <a:ext cx="2944486" cy="496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10" tIns="45655" rIns="91310" bIns="45655" anchor="b"/>
          <a:lstStyle>
            <a:lvl1pPr defTabSz="946150" eaLnBrk="0" hangingPunct="0">
              <a:defRPr kumimoji="1">
                <a:solidFill>
                  <a:schemeClr val="tx1"/>
                </a:solidFill>
                <a:latin typeface="Arial" pitchFamily="34" charset="0"/>
                <a:ea typeface="ＭＳ Ｐゴシック" pitchFamily="50" charset="-128"/>
              </a:defRPr>
            </a:lvl1pPr>
            <a:lvl2pPr marL="742950" indent="-285750" defTabSz="946150" eaLnBrk="0" hangingPunct="0">
              <a:defRPr kumimoji="1">
                <a:solidFill>
                  <a:schemeClr val="tx1"/>
                </a:solidFill>
                <a:latin typeface="Arial" pitchFamily="34" charset="0"/>
                <a:ea typeface="ＭＳ Ｐゴシック" pitchFamily="50" charset="-128"/>
              </a:defRPr>
            </a:lvl2pPr>
            <a:lvl3pPr marL="1143000" indent="-228600" defTabSz="946150" eaLnBrk="0" hangingPunct="0">
              <a:defRPr kumimoji="1">
                <a:solidFill>
                  <a:schemeClr val="tx1"/>
                </a:solidFill>
                <a:latin typeface="Arial" pitchFamily="34" charset="0"/>
                <a:ea typeface="ＭＳ Ｐゴシック" pitchFamily="50" charset="-128"/>
              </a:defRPr>
            </a:lvl3pPr>
            <a:lvl4pPr marL="1600200" indent="-228600" defTabSz="946150" eaLnBrk="0" hangingPunct="0">
              <a:defRPr kumimoji="1">
                <a:solidFill>
                  <a:schemeClr val="tx1"/>
                </a:solidFill>
                <a:latin typeface="Arial" pitchFamily="34" charset="0"/>
                <a:ea typeface="ＭＳ Ｐゴシック" pitchFamily="50" charset="-128"/>
              </a:defRPr>
            </a:lvl4pPr>
            <a:lvl5pPr marL="2057400" indent="-228600" defTabSz="946150" eaLnBrk="0" hangingPunct="0">
              <a:defRPr kumimoji="1">
                <a:solidFill>
                  <a:schemeClr val="tx1"/>
                </a:solidFill>
                <a:latin typeface="Arial" pitchFamily="34" charset="0"/>
                <a:ea typeface="ＭＳ Ｐゴシック" pitchFamily="50" charset="-128"/>
              </a:defRPr>
            </a:lvl5pPr>
            <a:lvl6pPr marL="2514600" indent="-228600" defTabSz="94615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94615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94615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94615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eaLnBrk="1" hangingPunct="1"/>
            <a:fld id="{E2EEAE8D-EB6E-4EA1-A46A-76A3E276F9FE}" type="slidenum">
              <a:rPr lang="en-US" altLang="ja-JP" sz="1200">
                <a:latin typeface="Times" pitchFamily="18" charset="0"/>
                <a:ea typeface="Osaka"/>
              </a:rPr>
              <a:pPr algn="r" eaLnBrk="1" hangingPunct="1"/>
              <a:t>23</a:t>
            </a:fld>
            <a:endParaRPr lang="en-US" altLang="ja-JP" sz="1200" dirty="0">
              <a:latin typeface="Times" pitchFamily="18" charset="0"/>
              <a:ea typeface="Osaka"/>
            </a:endParaRPr>
          </a:p>
        </p:txBody>
      </p:sp>
      <p:sp>
        <p:nvSpPr>
          <p:cNvPr id="49155" name="Rectangle 2"/>
          <p:cNvSpPr>
            <a:spLocks noGrp="1" noRot="1" noChangeAspect="1" noChangeArrowheads="1" noTextEdit="1"/>
          </p:cNvSpPr>
          <p:nvPr>
            <p:ph type="sldImg"/>
          </p:nvPr>
        </p:nvSpPr>
        <p:spPr bwMode="auto">
          <a:xfrm>
            <a:off x="920750" y="746125"/>
            <a:ext cx="4960938" cy="3722688"/>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xfrm>
            <a:off x="907049" y="4716914"/>
            <a:ext cx="4980405" cy="446889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912862" eaLnBrk="1" hangingPunct="1"/>
            <a:endParaRPr lang="ja-JP" altLang="ja-JP"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0BEF811-C049-4DD4-A0C8-7E7CF06C672A}" type="slidenum">
              <a:rPr lang="en-US" altLang="ja-JP" smtClean="0"/>
              <a:pPr>
                <a:defRPr/>
              </a:pPr>
              <a:t>24</a:t>
            </a:fld>
            <a:endParaRPr lang="en-US" altLang="ja-JP"/>
          </a:p>
        </p:txBody>
      </p:sp>
    </p:spTree>
    <p:extLst>
      <p:ext uri="{BB962C8B-B14F-4D97-AF65-F5344CB8AC3E}">
        <p14:creationId xmlns="" xmlns:p14="http://schemas.microsoft.com/office/powerpoint/2010/main" val="261400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87043" name="ノート プレースホルダ 2"/>
          <p:cNvSpPr>
            <a:spLocks noGrp="1"/>
          </p:cNvSpPr>
          <p:nvPr>
            <p:ph type="body" idx="1"/>
          </p:nvPr>
        </p:nvSpPr>
        <p:spPr bwMode="auto">
          <a:noFill/>
        </p:spPr>
        <p:txBody>
          <a:bodyPr wrap="square" numCol="1" anchor="t" anchorCtr="0" compatLnSpc="1">
            <a:prstTxWarp prst="textNoShape">
              <a:avLst/>
            </a:prstTxWarp>
          </a:bodyPr>
          <a:lstStyle/>
          <a:p>
            <a:endParaRPr lang="ja-JP" altLang="en-US" smtClean="0">
              <a:ea typeface="ＭＳ Ｐ明朝" pitchFamily="18" charset="-128"/>
            </a:endParaRPr>
          </a:p>
        </p:txBody>
      </p:sp>
      <p:sp>
        <p:nvSpPr>
          <p:cNvPr id="138243" name="スライド番号プレースホルダ 3"/>
          <p:cNvSpPr>
            <a:spLocks noGrp="1"/>
          </p:cNvSpPr>
          <p:nvPr>
            <p:ph type="sldNum" sz="quarter" idx="5"/>
          </p:nvPr>
        </p:nvSpPr>
        <p:spPr/>
        <p:txBody>
          <a:bodyPr/>
          <a:lstStyle/>
          <a:p>
            <a:pPr defTabSz="957263">
              <a:defRPr/>
            </a:pPr>
            <a:fld id="{61AF8062-E65F-443D-9131-3E836C5C1AD1}" type="slidenum">
              <a:rPr lang="en-US" altLang="ja-JP" smtClean="0"/>
              <a:pPr defTabSz="957263">
                <a:defRPr/>
              </a:pPr>
              <a:t>25</a:t>
            </a:fld>
            <a:endParaRPr lang="en-US" altLang="ja-JP"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43938" y="6643688"/>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1C9B3CDA-B9D0-4BBD-AA56-877E85DAA46C}" type="datetime1">
              <a:rPr lang="ja-JP" altLang="en-US"/>
              <a:pPr>
                <a:defRPr/>
              </a:pPr>
              <a:t>2011/8/23</a:t>
            </a:fld>
            <a:endParaRPr lang="ja-JP" altLang="en-US" dirty="0"/>
          </a:p>
        </p:txBody>
      </p:sp>
      <p:sp>
        <p:nvSpPr>
          <p:cNvPr id="5" name="フッター プレースホルダ 4"/>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7" name="日付プレースホルダ 2"/>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7774128C-31AC-4725-B377-2679491C5B2F}" type="datetime1">
              <a:rPr lang="ja-JP" altLang="en-US"/>
              <a:pPr>
                <a:defRPr/>
              </a:pPr>
              <a:t>2011/8/23</a:t>
            </a:fld>
            <a:endParaRPr lang="ja-JP" altLang="en-US" dirty="0"/>
          </a:p>
        </p:txBody>
      </p:sp>
      <p:sp>
        <p:nvSpPr>
          <p:cNvPr id="9" name="フッター プレースホルダ 3"/>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4"/>
          <p:cNvSpPr>
            <a:spLocks noGrp="1"/>
          </p:cNvSpPr>
          <p:nvPr>
            <p:ph type="sldNum" sz="quarter" idx="12"/>
          </p:nvPr>
        </p:nvSpPr>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722313" y="3929055"/>
            <a:ext cx="7772400" cy="1362075"/>
          </a:xfrm>
        </p:spPr>
        <p:txBody>
          <a:bodyPr anchor="t">
            <a:normAutofit/>
          </a:bodyPr>
          <a:lstStyle>
            <a:lvl1pPr algn="l">
              <a:defRPr sz="2400" b="1" cap="all"/>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722313" y="2428868"/>
            <a:ext cx="7772400" cy="1500187"/>
          </a:xfrm>
        </p:spPr>
        <p:txBody>
          <a:bodyPr anchor="b">
            <a:normAutofit/>
          </a:bodyPr>
          <a:lstStyle>
            <a:lvl1pPr marL="0" indent="0">
              <a:buNone/>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smtClean="0"/>
              <a:t>マスタ テキストの書式設定</a:t>
            </a:r>
          </a:p>
        </p:txBody>
      </p:sp>
      <p:sp>
        <p:nvSpPr>
          <p:cNvPr id="5" name="スライド番号プレースホルダ 5"/>
          <p:cNvSpPr>
            <a:spLocks noGrp="1"/>
          </p:cNvSpPr>
          <p:nvPr>
            <p:ph type="sldNum" sz="quarter" idx="10"/>
          </p:nvPr>
        </p:nvSpPr>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日付プレースホルダ 6"/>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9A99D062-92BD-46AD-A228-3C5443A4233E}" type="datetime1">
              <a:rPr lang="ja-JP" altLang="en-US"/>
              <a:pPr>
                <a:defRPr/>
              </a:pPr>
              <a:t>2011/8/23</a:t>
            </a:fld>
            <a:endParaRPr lang="ja-JP" altLang="en-US" dirty="0"/>
          </a:p>
        </p:txBody>
      </p:sp>
      <p:sp>
        <p:nvSpPr>
          <p:cNvPr id="9" name="フッター プレースホルダ 7"/>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8"/>
          <p:cNvSpPr>
            <a:spLocks noGrp="1"/>
          </p:cNvSpPr>
          <p:nvPr>
            <p:ph type="sldNum" sz="quarter" idx="12"/>
          </p:nvPr>
        </p:nvSpPr>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572500" y="6643688"/>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2A8E9041-563F-483A-B604-B86AC6514484}" type="datetime1">
              <a:rPr lang="ja-JP" altLang="en-US"/>
              <a:pPr>
                <a:defRPr/>
              </a:pPr>
              <a:t>2011/8/23</a:t>
            </a:fld>
            <a:endParaRPr lang="ja-JP" altLang="en-US" dirty="0"/>
          </a:p>
        </p:txBody>
      </p:sp>
      <p:sp>
        <p:nvSpPr>
          <p:cNvPr id="3" name="フッター プレースホルダ 2"/>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4" name="スライド番号プレースホルダ 3"/>
          <p:cNvSpPr>
            <a:spLocks noGrp="1"/>
          </p:cNvSpPr>
          <p:nvPr>
            <p:ph type="sldNum" sz="quarter" idx="12"/>
          </p:nvPr>
        </p:nvSpPr>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2011/8/23</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2052" name="Picture 5" descr="footer_e"/>
          <p:cNvPicPr>
            <a:picLocks noChangeAspect="1" noChangeArrowheads="1"/>
          </p:cNvPicPr>
          <p:nvPr userDrawn="1"/>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8" name="フッター プレースホルダ 4"/>
          <p:cNvSpPr txBox="1">
            <a:spLocks/>
          </p:cNvSpPr>
          <p:nvPr userDrawn="1"/>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vsmv0002sl.ecloud.nii.ac.jp/index.html"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hyperlink" Target="Beyohn_short/Beyohn_short.avi"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18" Type="http://schemas.openxmlformats.org/officeDocument/2006/relationships/image" Target="../media/image54.wmf"/><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wmf"/><Relationship Id="rId17" Type="http://schemas.openxmlformats.org/officeDocument/2006/relationships/image" Target="../media/image53.jpeg"/><Relationship Id="rId2" Type="http://schemas.openxmlformats.org/officeDocument/2006/relationships/notesSlide" Target="../notesSlides/notesSlide7.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wmf"/><Relationship Id="rId5" Type="http://schemas.openxmlformats.org/officeDocument/2006/relationships/image" Target="../media/image10.png"/><Relationship Id="rId15" Type="http://schemas.openxmlformats.org/officeDocument/2006/relationships/image" Target="../media/image51.wmf"/><Relationship Id="rId10" Type="http://schemas.openxmlformats.org/officeDocument/2006/relationships/image" Target="../media/image46.jpeg"/><Relationship Id="rId19" Type="http://schemas.openxmlformats.org/officeDocument/2006/relationships/image" Target="../media/image55.wmf"/><Relationship Id="rId4" Type="http://schemas.openxmlformats.org/officeDocument/2006/relationships/image" Target="../media/image41.wmf"/><Relationship Id="rId9" Type="http://schemas.openxmlformats.org/officeDocument/2006/relationships/image" Target="../media/image45.png"/><Relationship Id="rId14" Type="http://schemas.openxmlformats.org/officeDocument/2006/relationships/image" Target="../media/image50.wmf"/></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emf"/></Relationships>
</file>

<file path=ppt/slides/_rels/slide2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0.png"/><Relationship Id="rId7" Type="http://schemas.openxmlformats.org/officeDocument/2006/relationships/image" Target="../media/image55.w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5.wmf"/><Relationship Id="rId4" Type="http://schemas.openxmlformats.org/officeDocument/2006/relationships/image" Target="../media/image43.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hyperlink" Target="http://www.worldwidetelescope.org/webclient/" TargetMode="External"/><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hyperlink" Target="NASA-NII.wmv" TargetMode="External"/><Relationship Id="rId4" Type="http://schemas.openxmlformats.org/officeDocument/2006/relationships/image" Target="../media/image67.jpe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wiki.openstack.org/CaaS" TargetMode="External"/><Relationship Id="rId3" Type="http://schemas.openxmlformats.org/officeDocument/2006/relationships/image" Target="../media/image72.jpe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wiki.openstack.org/NovaInstall/NovaDeploymentTool"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opencarf.org/" TargetMode="External"/><Relationship Id="rId7" Type="http://schemas.openxmlformats.org/officeDocument/2006/relationships/image" Target="../media/image88.jpeg"/><Relationship Id="rId2" Type="http://schemas.openxmlformats.org/officeDocument/2006/relationships/hyperlink" Target="http://edubase.jp/cloud/" TargetMode="Externa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wiki.openstack.org/CaaS" TargetMode="External"/><Relationship Id="rId10" Type="http://schemas.openxmlformats.org/officeDocument/2006/relationships/hyperlink" Target="http://start.ecloud.nii.ac.jp/" TargetMode="External"/><Relationship Id="rId4" Type="http://schemas.openxmlformats.org/officeDocument/2006/relationships/hyperlink" Target="http://wiki.openstack.org/NovaInstall/NovaDeploymentTool" TargetMode="External"/><Relationship Id="rId9" Type="http://schemas.openxmlformats.org/officeDocument/2006/relationships/image" Target="../media/image8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grace-center.jp/prj_educloud.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251520" y="1844824"/>
            <a:ext cx="7848872" cy="1224136"/>
          </a:xfrm>
        </p:spPr>
        <p:txBody>
          <a:bodyPr/>
          <a:lstStyle/>
          <a:p>
            <a:pPr eaLnBrk="1" hangingPunct="1"/>
            <a:r>
              <a:rPr lang="ja-JP" altLang="en-US" dirty="0" smtClean="0">
                <a:latin typeface="HGP創英角ｺﾞｼｯｸUB" pitchFamily="50" charset="-128"/>
                <a:ea typeface="HGP創英角ｺﾞｼｯｸUB" pitchFamily="50" charset="-128"/>
              </a:rPr>
              <a:t>教育クラウド </a:t>
            </a:r>
            <a:r>
              <a:rPr lang="en-US" altLang="ja-JP" dirty="0" err="1" smtClean="0">
                <a:latin typeface="HGP創英角ｺﾞｼｯｸUB" pitchFamily="50" charset="-128"/>
                <a:ea typeface="HGP創英角ｺﾞｼｯｸUB" pitchFamily="50" charset="-128"/>
              </a:rPr>
              <a:t>edubase</a:t>
            </a:r>
            <a:r>
              <a:rPr lang="en-US" altLang="ja-JP" dirty="0" smtClean="0">
                <a:latin typeface="HGP創英角ｺﾞｼｯｸUB" pitchFamily="50" charset="-128"/>
                <a:ea typeface="HGP創英角ｺﾞｼｯｸUB" pitchFamily="50" charset="-128"/>
              </a:rPr>
              <a:t> Cloud</a:t>
            </a:r>
            <a:r>
              <a:rPr lang="ja-JP" altLang="en-US" dirty="0" smtClean="0">
                <a:latin typeface="HGP創英角ｺﾞｼｯｸUB" pitchFamily="50" charset="-128"/>
                <a:ea typeface="HGP創英角ｺﾞｼｯｸUB" pitchFamily="50" charset="-128"/>
              </a:rPr>
              <a:t>の</a:t>
            </a:r>
            <a:r>
              <a:rPr lang="en-US" altLang="ja-JP" dirty="0" smtClean="0">
                <a:latin typeface="HGP創英角ｺﾞｼｯｸUB" pitchFamily="50" charset="-128"/>
                <a:ea typeface="HGP創英角ｺﾞｼｯｸUB" pitchFamily="50" charset="-128"/>
              </a:rPr>
              <a:t/>
            </a:r>
            <a:br>
              <a:rPr lang="en-US" altLang="ja-JP" dirty="0" smtClean="0">
                <a:latin typeface="HGP創英角ｺﾞｼｯｸUB" pitchFamily="50" charset="-128"/>
                <a:ea typeface="HGP創英角ｺﾞｼｯｸUB" pitchFamily="50" charset="-128"/>
              </a:rPr>
            </a:br>
            <a:r>
              <a:rPr lang="ja-JP" altLang="en-US" dirty="0" smtClean="0">
                <a:latin typeface="HGP創英角ｺﾞｼｯｸUB" pitchFamily="50" charset="-128"/>
                <a:ea typeface="HGP創英角ｺﾞｼｯｸUB" pitchFamily="50" charset="-128"/>
              </a:rPr>
              <a:t>利用事例と運用</a:t>
            </a: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1</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995936" y="4005064"/>
            <a:ext cx="4176464"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2400" dirty="0" smtClean="0">
                <a:latin typeface="HGP創英角ｺﾞｼｯｸUB" pitchFamily="50" charset="-128"/>
                <a:ea typeface="HGP創英角ｺﾞｼｯｸUB" pitchFamily="50" charset="-128"/>
                <a:cs typeface="+mj-cs"/>
              </a:rPr>
              <a:t>2011.8.23</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2400" dirty="0" smtClean="0">
                <a:latin typeface="HGP創英角ｺﾞｼｯｸUB" pitchFamily="50" charset="-128"/>
                <a:ea typeface="HGP創英角ｺﾞｼｯｸUB" pitchFamily="50" charset="-128"/>
                <a:cs typeface="+mj-cs"/>
              </a:rPr>
              <a:t>国立情報学研究所</a:t>
            </a: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179512" y="214290"/>
            <a:ext cx="8229600" cy="582594"/>
          </a:xfrm>
        </p:spPr>
        <p:txBody>
          <a:bodyPr/>
          <a:lstStyle/>
          <a:p>
            <a:pPr eaLnBrk="1" hangingPunct="1">
              <a:defRPr/>
            </a:pPr>
            <a:r>
              <a:rPr lang="en-US" altLang="ja-JP" sz="3200" dirty="0" smtClean="0">
                <a:effectLst/>
                <a:latin typeface="HGP創英角ｺﾞｼｯｸUB" pitchFamily="50" charset="-128"/>
                <a:ea typeface="HGP創英角ｺﾞｼｯｸUB" pitchFamily="50" charset="-128"/>
              </a:rPr>
              <a:t>edubase Cloud client : </a:t>
            </a:r>
            <a:r>
              <a:rPr lang="ja-JP" altLang="en-US" sz="3200" dirty="0" smtClean="0">
                <a:effectLst/>
                <a:latin typeface="HGP創英角ｺﾞｼｯｸUB" pitchFamily="50" charset="-128"/>
                <a:ea typeface="HGP創英角ｺﾞｼｯｸUB" pitchFamily="50" charset="-128"/>
              </a:rPr>
              <a:t>ユーザ情報設定画面</a:t>
            </a:r>
            <a:endParaRPr lang="ja-JP" altLang="en-US" sz="3200" dirty="0">
              <a:effectLst/>
              <a:latin typeface="HGP創英角ｺﾞｼｯｸUB" pitchFamily="50" charset="-128"/>
              <a:ea typeface="HGP創英角ｺﾞｼｯｸUB" pitchFamily="50" charset="-128"/>
            </a:endParaRPr>
          </a:p>
        </p:txBody>
      </p:sp>
      <p:pic>
        <p:nvPicPr>
          <p:cNvPr id="16" name="コンテンツ プレースホルダ 15" descr="02.JPG"/>
          <p:cNvPicPr>
            <a:picLocks noGrp="1" noChangeAspect="1"/>
          </p:cNvPicPr>
          <p:nvPr>
            <p:ph idx="1"/>
          </p:nvPr>
        </p:nvPicPr>
        <p:blipFill>
          <a:blip r:embed="rId3" cstate="print"/>
          <a:stretch>
            <a:fillRect/>
          </a:stretch>
        </p:blipFill>
        <p:spPr>
          <a:xfrm>
            <a:off x="2211617" y="2009302"/>
            <a:ext cx="4448615" cy="3435922"/>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7"/>
          <p:cNvSpPr>
            <a:spLocks noGrp="1"/>
          </p:cNvSpPr>
          <p:nvPr>
            <p:ph type="title"/>
          </p:nvPr>
        </p:nvSpPr>
        <p:spPr>
          <a:xfrm>
            <a:off x="323528" y="116632"/>
            <a:ext cx="8229600" cy="582612"/>
          </a:xfrm>
        </p:spPr>
        <p:txBody>
          <a:bodyPr/>
          <a:lstStyle/>
          <a:p>
            <a:pPr eaLnBrk="1" hangingPunct="1"/>
            <a:r>
              <a:rPr lang="en-US" altLang="ja-JP" sz="4000" dirty="0" err="1" smtClean="0">
                <a:latin typeface="HGP創英角ｺﾞｼｯｸUB" pitchFamily="50" charset="-128"/>
                <a:ea typeface="HGP創英角ｺﾞｼｯｸUB" pitchFamily="50" charset="-128"/>
              </a:rPr>
              <a:t>edubase</a:t>
            </a:r>
            <a:r>
              <a:rPr lang="en-US" altLang="ja-JP" sz="4000" dirty="0" smtClean="0">
                <a:latin typeface="HGP創英角ｺﾞｼｯｸUB" pitchFamily="50" charset="-128"/>
                <a:ea typeface="HGP創英角ｺﾞｼｯｸUB" pitchFamily="50" charset="-128"/>
              </a:rPr>
              <a:t> Cloud</a:t>
            </a:r>
            <a:r>
              <a:rPr lang="ja-JP" altLang="en-US" sz="4000" dirty="0" smtClean="0">
                <a:latin typeface="HGP創英角ｺﾞｼｯｸUB" pitchFamily="50" charset="-128"/>
                <a:ea typeface="HGP創英角ｺﾞｼｯｸUB" pitchFamily="50" charset="-128"/>
              </a:rPr>
              <a:t>クラウドクライアント</a:t>
            </a:r>
          </a:p>
        </p:txBody>
      </p:sp>
      <p:sp>
        <p:nvSpPr>
          <p:cNvPr id="49155" name="フッター プレースホルダ 9"/>
          <p:cNvSpPr>
            <a:spLocks noGrp="1"/>
          </p:cNvSpPr>
          <p:nvPr>
            <p:ph type="ftr" sz="quarter" idx="4294967295"/>
          </p:nvPr>
        </p:nvSpPr>
        <p:spPr bwMode="auto">
          <a:xfrm>
            <a:off x="5214938" y="6572250"/>
            <a:ext cx="3929062" cy="285750"/>
          </a:xfrm>
          <a:prstGeom prst="rect">
            <a:avLst/>
          </a:prstGeom>
          <a:noFill/>
          <a:ln>
            <a:miter lim="800000"/>
            <a:headEnd/>
            <a:tailEnd/>
          </a:ln>
        </p:spPr>
        <p:txBody>
          <a:bodyPr/>
          <a:lstStyle/>
          <a:p>
            <a:r>
              <a:rPr lang="en-US" altLang="ja-JP">
                <a:latin typeface="HGP創英角ｺﾞｼｯｸUB" pitchFamily="50" charset="-128"/>
                <a:ea typeface="HGP創英角ｺﾞｼｯｸUB" pitchFamily="50" charset="-128"/>
              </a:rPr>
              <a:t> </a:t>
            </a:r>
            <a:endParaRPr lang="ja-JP" altLang="en-US">
              <a:latin typeface="HGP創英角ｺﾞｼｯｸUB" pitchFamily="50" charset="-128"/>
              <a:ea typeface="HGP創英角ｺﾞｼｯｸUB" pitchFamily="50" charset="-128"/>
            </a:endParaRPr>
          </a:p>
        </p:txBody>
      </p:sp>
      <p:sp>
        <p:nvSpPr>
          <p:cNvPr id="49156" name="スライド番号プレースホルダ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39C1E-A496-450F-BF05-5EB6F81D14B0}" type="slidenum">
              <a:rPr lang="ja-JP" altLang="en-US" smtClean="0">
                <a:latin typeface="HGP創英角ｺﾞｼｯｸUB" pitchFamily="50" charset="-128"/>
                <a:ea typeface="HGP創英角ｺﾞｼｯｸUB" pitchFamily="50" charset="-128"/>
              </a:rPr>
              <a:pPr fontAlgn="base">
                <a:spcBef>
                  <a:spcPct val="0"/>
                </a:spcBef>
                <a:spcAft>
                  <a:spcPct val="0"/>
                </a:spcAft>
              </a:pPr>
              <a:t>11</a:t>
            </a:fld>
            <a:endParaRPr lang="ja-JP" altLang="en-US" smtClean="0">
              <a:latin typeface="HGP創英角ｺﾞｼｯｸUB" pitchFamily="50" charset="-128"/>
              <a:ea typeface="HGP創英角ｺﾞｼｯｸUB" pitchFamily="50" charset="-128"/>
            </a:endParaRP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3231" y="980728"/>
            <a:ext cx="8234854" cy="5146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1589088" y="908720"/>
            <a:ext cx="4836645" cy="369332"/>
          </a:xfrm>
          <a:prstGeom prst="rect">
            <a:avLst/>
          </a:prstGeom>
          <a:solidFill>
            <a:srgbClr val="FFCC99">
              <a:alpha val="50000"/>
            </a:srgbClr>
          </a:solidFill>
          <a:ln w="9525">
            <a:solidFill>
              <a:srgbClr val="80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en-US" altLang="ja-JP" sz="1800" dirty="0" smtClean="0">
                <a:solidFill>
                  <a:srgbClr val="FF0000"/>
                </a:solidFill>
                <a:latin typeface="Arial" pitchFamily="34" charset="0"/>
                <a:ea typeface="ＭＳ Ｐゴシック" pitchFamily="50" charset="-128"/>
              </a:rPr>
              <a:t>AWS</a:t>
            </a:r>
            <a:r>
              <a:rPr lang="ja-JP" altLang="en-US" sz="1800" dirty="0" smtClean="0">
                <a:solidFill>
                  <a:srgbClr val="FF0000"/>
                </a:solidFill>
                <a:latin typeface="Arial" pitchFamily="34" charset="0"/>
                <a:ea typeface="ＭＳ Ｐゴシック" pitchFamily="50" charset="-128"/>
              </a:rPr>
              <a:t>と同等のインターフェース（</a:t>
            </a:r>
            <a:r>
              <a:rPr lang="en-US" altLang="ja-JP" sz="1800" dirty="0" smtClean="0">
                <a:solidFill>
                  <a:srgbClr val="FF0000"/>
                </a:solidFill>
                <a:latin typeface="Arial" pitchFamily="34" charset="0"/>
                <a:ea typeface="ＭＳ Ｐゴシック" pitchFamily="50" charset="-128"/>
              </a:rPr>
              <a:t>eclipse</a:t>
            </a:r>
            <a:r>
              <a:rPr lang="ja-JP" altLang="en-US" sz="1800" dirty="0" smtClean="0">
                <a:solidFill>
                  <a:srgbClr val="FF0000"/>
                </a:solidFill>
                <a:latin typeface="Arial" pitchFamily="34" charset="0"/>
                <a:ea typeface="ＭＳ Ｐゴシック" pitchFamily="50" charset="-128"/>
              </a:rPr>
              <a:t>ベース）</a:t>
            </a:r>
            <a:endParaRPr lang="ja-JP" altLang="en-US" sz="1800" dirty="0">
              <a:solidFill>
                <a:srgbClr val="FF0000"/>
              </a:solidFill>
              <a:latin typeface="Arial" pitchFamily="34" charset="0"/>
              <a:ea typeface="ＭＳ Ｐゴシック" pitchFamily="50" charset="-128"/>
            </a:endParaRPr>
          </a:p>
        </p:txBody>
      </p:sp>
      <p:sp>
        <p:nvSpPr>
          <p:cNvPr id="10" name="Text Box 7"/>
          <p:cNvSpPr txBox="1">
            <a:spLocks noChangeArrowheads="1"/>
          </p:cNvSpPr>
          <p:nvPr/>
        </p:nvSpPr>
        <p:spPr bwMode="auto">
          <a:xfrm>
            <a:off x="1979712" y="2708920"/>
            <a:ext cx="2356735"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Arial" pitchFamily="34" charset="0"/>
                <a:ea typeface="ＭＳ Ｐゴシック" pitchFamily="50" charset="-128"/>
              </a:rPr>
              <a:t>保存された仮想マシン</a:t>
            </a:r>
            <a:endParaRPr lang="ja-JP" altLang="en-US" sz="1800" dirty="0">
              <a:solidFill>
                <a:srgbClr val="FF0000"/>
              </a:solidFill>
              <a:latin typeface="Arial" pitchFamily="34" charset="0"/>
              <a:ea typeface="ＭＳ Ｐゴシック" pitchFamily="50" charset="-128"/>
            </a:endParaRPr>
          </a:p>
        </p:txBody>
      </p:sp>
      <p:sp>
        <p:nvSpPr>
          <p:cNvPr id="11" name="Text Box 7"/>
          <p:cNvSpPr txBox="1">
            <a:spLocks noChangeArrowheads="1"/>
          </p:cNvSpPr>
          <p:nvPr/>
        </p:nvSpPr>
        <p:spPr bwMode="auto">
          <a:xfrm>
            <a:off x="3707904" y="4005064"/>
            <a:ext cx="2662908"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Arial" pitchFamily="34" charset="0"/>
                <a:ea typeface="ＭＳ Ｐゴシック" pitchFamily="50" charset="-128"/>
              </a:rPr>
              <a:t>実行中仮想マシンの状態</a:t>
            </a:r>
            <a:endParaRPr lang="ja-JP" altLang="en-US" sz="1800" dirty="0">
              <a:solidFill>
                <a:srgbClr val="FF0000"/>
              </a:solidFill>
              <a:latin typeface="Arial" pitchFamily="34" charset="0"/>
              <a:ea typeface="ＭＳ Ｐゴシック"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eaLnBrk="1" hangingPunct="1">
              <a:defRPr/>
            </a:pPr>
            <a:r>
              <a:rPr lang="en-US" altLang="ja-JP" sz="3600" dirty="0" smtClean="0">
                <a:effectLst/>
                <a:latin typeface="Calibri" pitchFamily="34" charset="0"/>
              </a:rPr>
              <a:t>edubase Cloud client: VNC connection</a:t>
            </a:r>
            <a:endParaRPr lang="ja-JP" altLang="en-US" sz="3600" dirty="0">
              <a:effectLst/>
              <a:latin typeface="Calibri" pitchFamily="34" charset="0"/>
            </a:endParaRPr>
          </a:p>
        </p:txBody>
      </p:sp>
      <p:pic>
        <p:nvPicPr>
          <p:cNvPr id="21" name="コンテンツ プレースホルダ 20" descr="remote.JPG"/>
          <p:cNvPicPr>
            <a:picLocks noGrp="1" noChangeAspect="1"/>
          </p:cNvPicPr>
          <p:nvPr>
            <p:ph idx="1"/>
          </p:nvPr>
        </p:nvPicPr>
        <p:blipFill>
          <a:blip r:embed="rId3" cstate="print"/>
          <a:stretch>
            <a:fillRect/>
          </a:stretch>
        </p:blipFill>
        <p:spPr>
          <a:xfrm>
            <a:off x="1940687" y="1484784"/>
            <a:ext cx="5251514" cy="4492625"/>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正方形/長方形 20"/>
          <p:cNvSpPr>
            <a:spLocks noChangeArrowheads="1"/>
          </p:cNvSpPr>
          <p:nvPr/>
        </p:nvSpPr>
        <p:spPr bwMode="auto">
          <a:xfrm>
            <a:off x="3851275" y="1989038"/>
            <a:ext cx="4321175" cy="3240088"/>
          </a:xfrm>
          <a:prstGeom prst="rect">
            <a:avLst/>
          </a:prstGeom>
          <a:solidFill>
            <a:schemeClr val="bg1"/>
          </a:solidFill>
          <a:ln w="9525" algn="ctr">
            <a:noFill/>
            <a:round/>
            <a:headEnd/>
            <a:tailEnd/>
          </a:ln>
        </p:spPr>
        <p:txBody>
          <a:bodyPr/>
          <a:lstStyle/>
          <a:p>
            <a:endParaRPr lang="ja-JP" altLang="en-US"/>
          </a:p>
        </p:txBody>
      </p:sp>
      <p:sp>
        <p:nvSpPr>
          <p:cNvPr id="246786" name="Rectangle 2"/>
          <p:cNvSpPr>
            <a:spLocks noGrp="1" noChangeArrowheads="1"/>
          </p:cNvSpPr>
          <p:nvPr>
            <p:ph type="title"/>
          </p:nvPr>
        </p:nvSpPr>
        <p:spPr/>
        <p:txBody>
          <a:bodyPr/>
          <a:lstStyle/>
          <a:p>
            <a:pPr eaLnBrk="1" hangingPunct="1">
              <a:defRPr/>
            </a:pPr>
            <a:r>
              <a:rPr lang="ja-JP" altLang="en-US" sz="3600" dirty="0" smtClean="0">
                <a:effectLst/>
                <a:latin typeface="HGP創英角ｺﾞｼｯｸUB" pitchFamily="50" charset="-128"/>
                <a:ea typeface="HGP創英角ｺﾞｼｯｸUB" pitchFamily="50" charset="-128"/>
              </a:rPr>
              <a:t>利用されているゲスト</a:t>
            </a:r>
            <a:r>
              <a:rPr lang="en-US" altLang="ja-JP" sz="3600" dirty="0" smtClean="0">
                <a:effectLst/>
                <a:latin typeface="HGP創英角ｺﾞｼｯｸUB" pitchFamily="50" charset="-128"/>
                <a:ea typeface="HGP創英角ｺﾞｼｯｸUB" pitchFamily="50" charset="-128"/>
              </a:rPr>
              <a:t>OS</a:t>
            </a:r>
            <a:r>
              <a:rPr lang="ja-JP" altLang="en-US" sz="3600" dirty="0" smtClean="0">
                <a:effectLst/>
                <a:latin typeface="HGP創英角ｺﾞｼｯｸUB" pitchFamily="50" charset="-128"/>
                <a:ea typeface="HGP創英角ｺﾞｼｯｸUB" pitchFamily="50" charset="-128"/>
              </a:rPr>
              <a:t>の種類</a:t>
            </a:r>
            <a:endParaRPr lang="ja-JP" altLang="en-US" sz="3600" dirty="0">
              <a:effectLst/>
              <a:latin typeface="HGP創英角ｺﾞｼｯｸUB" pitchFamily="50" charset="-128"/>
              <a:ea typeface="HGP創英角ｺﾞｼｯｸUB" pitchFamily="50" charset="-128"/>
            </a:endParaRPr>
          </a:p>
        </p:txBody>
      </p:sp>
      <p:pic>
        <p:nvPicPr>
          <p:cNvPr id="13317" name="図 15" descr="images.jpg"/>
          <p:cNvPicPr>
            <a:picLocks noChangeAspect="1"/>
          </p:cNvPicPr>
          <p:nvPr/>
        </p:nvPicPr>
        <p:blipFill>
          <a:blip r:embed="rId3" cstate="print"/>
          <a:srcRect/>
          <a:stretch>
            <a:fillRect/>
          </a:stretch>
        </p:blipFill>
        <p:spPr bwMode="auto">
          <a:xfrm>
            <a:off x="3995738" y="4508574"/>
            <a:ext cx="1157287" cy="1152525"/>
          </a:xfrm>
          <a:prstGeom prst="rect">
            <a:avLst/>
          </a:prstGeom>
          <a:noFill/>
          <a:ln w="9525">
            <a:noFill/>
            <a:miter lim="800000"/>
            <a:headEnd/>
            <a:tailEnd/>
          </a:ln>
        </p:spPr>
      </p:pic>
      <p:pic>
        <p:nvPicPr>
          <p:cNvPr id="13318" name="Picture 5"/>
          <p:cNvPicPr>
            <a:picLocks noChangeAspect="1" noChangeArrowheads="1"/>
          </p:cNvPicPr>
          <p:nvPr/>
        </p:nvPicPr>
        <p:blipFill>
          <a:blip r:embed="rId4" cstate="print"/>
          <a:srcRect/>
          <a:stretch>
            <a:fillRect/>
          </a:stretch>
        </p:blipFill>
        <p:spPr bwMode="auto">
          <a:xfrm>
            <a:off x="684213" y="1412776"/>
            <a:ext cx="2735262" cy="1192212"/>
          </a:xfrm>
          <a:prstGeom prst="rect">
            <a:avLst/>
          </a:prstGeom>
          <a:noFill/>
          <a:ln w="9525">
            <a:noFill/>
            <a:miter lim="800000"/>
            <a:headEnd/>
            <a:tailEnd/>
          </a:ln>
        </p:spPr>
      </p:pic>
      <p:pic>
        <p:nvPicPr>
          <p:cNvPr id="13319" name="Picture 6"/>
          <p:cNvPicPr>
            <a:picLocks noChangeAspect="1" noChangeArrowheads="1"/>
          </p:cNvPicPr>
          <p:nvPr/>
        </p:nvPicPr>
        <p:blipFill>
          <a:blip r:embed="rId5" cstate="print"/>
          <a:srcRect/>
          <a:stretch>
            <a:fillRect/>
          </a:stretch>
        </p:blipFill>
        <p:spPr bwMode="auto">
          <a:xfrm>
            <a:off x="6228184" y="3067124"/>
            <a:ext cx="1439863" cy="1441450"/>
          </a:xfrm>
          <a:prstGeom prst="rect">
            <a:avLst/>
          </a:prstGeom>
          <a:noFill/>
          <a:ln w="9525">
            <a:noFill/>
            <a:miter lim="800000"/>
            <a:headEnd/>
            <a:tailEnd/>
          </a:ln>
        </p:spPr>
      </p:pic>
      <p:pic>
        <p:nvPicPr>
          <p:cNvPr id="13320" name="Picture 2"/>
          <p:cNvPicPr>
            <a:picLocks noChangeAspect="1" noChangeArrowheads="1"/>
          </p:cNvPicPr>
          <p:nvPr/>
        </p:nvPicPr>
        <p:blipFill>
          <a:blip r:embed="rId6" cstate="print"/>
          <a:srcRect/>
          <a:stretch>
            <a:fillRect/>
          </a:stretch>
        </p:blipFill>
        <p:spPr bwMode="auto">
          <a:xfrm>
            <a:off x="3851920" y="2347813"/>
            <a:ext cx="1368425" cy="1368425"/>
          </a:xfrm>
          <a:prstGeom prst="rect">
            <a:avLst/>
          </a:prstGeom>
          <a:noFill/>
          <a:ln w="9525">
            <a:noFill/>
            <a:miter lim="800000"/>
            <a:headEnd/>
            <a:tailEnd/>
          </a:ln>
        </p:spPr>
      </p:pic>
      <p:pic>
        <p:nvPicPr>
          <p:cNvPr id="13321" name="Picture 7"/>
          <p:cNvPicPr>
            <a:picLocks noChangeAspect="1" noChangeArrowheads="1"/>
          </p:cNvPicPr>
          <p:nvPr/>
        </p:nvPicPr>
        <p:blipFill>
          <a:blip r:embed="rId7" cstate="print"/>
          <a:srcRect/>
          <a:stretch>
            <a:fillRect/>
          </a:stretch>
        </p:blipFill>
        <p:spPr bwMode="auto">
          <a:xfrm>
            <a:off x="1775544" y="3266008"/>
            <a:ext cx="1284288" cy="1098550"/>
          </a:xfrm>
          <a:prstGeom prst="rect">
            <a:avLst/>
          </a:prstGeom>
          <a:noFill/>
          <a:ln w="9525">
            <a:noFill/>
            <a:miter lim="800000"/>
            <a:headEnd/>
            <a:tailEnd/>
          </a:ln>
        </p:spPr>
      </p:pic>
      <p:pic>
        <p:nvPicPr>
          <p:cNvPr id="13322" name="Picture 4" descr="http://t2.gstatic.com/images?q=tbn:ANd9GcQue6po0S2s-sLsa7lcMA32rrOTXlphT0GhN3YywFIwF_mMGkGVBQ"/>
          <p:cNvPicPr>
            <a:picLocks noChangeAspect="1" noChangeArrowheads="1"/>
          </p:cNvPicPr>
          <p:nvPr/>
        </p:nvPicPr>
        <p:blipFill>
          <a:blip r:embed="rId8" cstate="print"/>
          <a:srcRect/>
          <a:stretch>
            <a:fillRect/>
          </a:stretch>
        </p:blipFill>
        <p:spPr bwMode="auto">
          <a:xfrm>
            <a:off x="5710238" y="1567978"/>
            <a:ext cx="2462212" cy="1068388"/>
          </a:xfrm>
          <a:prstGeom prst="rect">
            <a:avLst/>
          </a:prstGeom>
          <a:noFill/>
          <a:ln w="9525">
            <a:noFill/>
            <a:miter lim="800000"/>
            <a:headEnd/>
            <a:tailEnd/>
          </a:ln>
        </p:spPr>
      </p:pic>
      <p:sp>
        <p:nvSpPr>
          <p:cNvPr id="13316" name="テキスト ボックス 14"/>
          <p:cNvSpPr txBox="1">
            <a:spLocks noChangeArrowheads="1"/>
          </p:cNvSpPr>
          <p:nvPr/>
        </p:nvSpPr>
        <p:spPr bwMode="auto">
          <a:xfrm>
            <a:off x="3851920" y="5588694"/>
            <a:ext cx="1547540" cy="400110"/>
          </a:xfrm>
          <a:prstGeom prst="rect">
            <a:avLst/>
          </a:prstGeom>
          <a:noFill/>
          <a:ln w="9525">
            <a:noFill/>
            <a:miter lim="800000"/>
            <a:headEnd/>
            <a:tailEnd/>
          </a:ln>
        </p:spPr>
        <p:txBody>
          <a:bodyPr wrap="none">
            <a:spAutoFit/>
          </a:bodyPr>
          <a:lstStyle/>
          <a:p>
            <a:r>
              <a:rPr lang="en-US" altLang="ja-JP" sz="2000" b="0" dirty="0">
                <a:latin typeface="Calibri" pitchFamily="34" charset="0"/>
              </a:rPr>
              <a:t>Newly added</a:t>
            </a:r>
            <a:endParaRPr lang="ja-JP" altLang="en-US" sz="2000" b="0" dirty="0">
              <a:latin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a:xfrm>
            <a:off x="457200" y="214313"/>
            <a:ext cx="8229600" cy="582612"/>
          </a:xfrm>
        </p:spPr>
        <p:txBody>
          <a:bodyPr/>
          <a:lstStyle/>
          <a:p>
            <a:pPr eaLnBrk="1" hangingPunct="1"/>
            <a:r>
              <a:rPr lang="ja-JP" altLang="en-US" smtClean="0">
                <a:latin typeface="HGP創英角ｺﾞｼｯｸUB" pitchFamily="50" charset="-128"/>
                <a:ea typeface="HGP創英角ｺﾞｼｯｸUB" pitchFamily="50" charset="-128"/>
              </a:rPr>
              <a:t>クラウドのモニタリング</a:t>
            </a:r>
          </a:p>
        </p:txBody>
      </p:sp>
      <p:sp>
        <p:nvSpPr>
          <p:cNvPr id="63491" name="スライド番号プレースホルダ 2"/>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892942-F654-4CB3-80BB-C92A9E2A7725}" type="slidenum">
              <a:rPr lang="ja-JP" altLang="en-US" smtClean="0">
                <a:latin typeface="HGP創英角ｺﾞｼｯｸUB" pitchFamily="50" charset="-128"/>
                <a:ea typeface="HGP創英角ｺﾞｼｯｸUB" pitchFamily="50" charset="-128"/>
              </a:rPr>
              <a:pPr fontAlgn="base">
                <a:spcBef>
                  <a:spcPct val="0"/>
                </a:spcBef>
                <a:spcAft>
                  <a:spcPct val="0"/>
                </a:spcAft>
              </a:pPr>
              <a:t>14</a:t>
            </a:fld>
            <a:endParaRPr lang="ja-JP" altLang="en-US" smtClean="0">
              <a:latin typeface="HGP創英角ｺﾞｼｯｸUB" pitchFamily="50" charset="-128"/>
              <a:ea typeface="HGP創英角ｺﾞｼｯｸUB" pitchFamily="50" charset="-128"/>
            </a:endParaRPr>
          </a:p>
        </p:txBody>
      </p:sp>
      <p:sp>
        <p:nvSpPr>
          <p:cNvPr id="63493" name="正方形/長方形 6"/>
          <p:cNvSpPr>
            <a:spLocks noChangeArrowheads="1"/>
          </p:cNvSpPr>
          <p:nvPr/>
        </p:nvSpPr>
        <p:spPr bwMode="auto">
          <a:xfrm>
            <a:off x="251520" y="980728"/>
            <a:ext cx="8142288" cy="400050"/>
          </a:xfrm>
          <a:prstGeom prst="rect">
            <a:avLst/>
          </a:prstGeom>
          <a:noFill/>
          <a:ln w="9525">
            <a:noFill/>
            <a:miter lim="800000"/>
            <a:headEnd/>
            <a:tailEnd/>
          </a:ln>
        </p:spPr>
        <p:txBody>
          <a:bodyPr wrap="none">
            <a:spAutoFit/>
          </a:bodyPr>
          <a:lstStyle/>
          <a:p>
            <a:r>
              <a:rPr lang="ja-JP" altLang="en-US" sz="2000" dirty="0">
                <a:latin typeface="HGP創英角ｺﾞｼｯｸUB" pitchFamily="50" charset="-128"/>
                <a:ea typeface="HGP創英角ｺﾞｼｯｸUB" pitchFamily="50" charset="-128"/>
              </a:rPr>
              <a:t>プライベートクラウドであるため物理マシンレベルのモニタリングが可能です。</a:t>
            </a:r>
          </a:p>
        </p:txBody>
      </p:sp>
      <p:pic>
        <p:nvPicPr>
          <p:cNvPr id="16385" name="Picture 1"/>
          <p:cNvPicPr>
            <a:picLocks noChangeAspect="1" noChangeArrowheads="1"/>
          </p:cNvPicPr>
          <p:nvPr/>
        </p:nvPicPr>
        <p:blipFill>
          <a:blip r:embed="rId2" cstate="print"/>
          <a:srcRect/>
          <a:stretch>
            <a:fillRect/>
          </a:stretch>
        </p:blipFill>
        <p:spPr bwMode="auto">
          <a:xfrm>
            <a:off x="604490" y="1754814"/>
            <a:ext cx="5076056" cy="3807042"/>
          </a:xfrm>
          <a:prstGeom prst="rect">
            <a:avLst/>
          </a:prstGeom>
          <a:noFill/>
          <a:ln w="9525">
            <a:noFill/>
            <a:miter lim="800000"/>
            <a:headEnd/>
            <a:tailEnd/>
          </a:ln>
        </p:spPr>
      </p:pic>
      <p:pic>
        <p:nvPicPr>
          <p:cNvPr id="63492" name="Picture 4" descr="server4">
            <a:hlinkClick r:id="rId3"/>
          </p:cNvPr>
          <p:cNvPicPr>
            <a:picLocks noChangeAspect="1" noChangeArrowheads="1"/>
          </p:cNvPicPr>
          <p:nvPr/>
        </p:nvPicPr>
        <p:blipFill>
          <a:blip r:embed="rId4" cstate="print"/>
          <a:srcRect/>
          <a:stretch>
            <a:fillRect/>
          </a:stretch>
        </p:blipFill>
        <p:spPr bwMode="auto">
          <a:xfrm>
            <a:off x="4168378" y="2132856"/>
            <a:ext cx="4580086" cy="3517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395536" y="1412776"/>
            <a:ext cx="8003232" cy="1278457"/>
          </a:xfrm>
        </p:spPr>
        <p:txBody>
          <a:bodyPr/>
          <a:lstStyle/>
          <a:p>
            <a:r>
              <a:rPr lang="ja-JP" altLang="en-US" dirty="0" smtClean="0">
                <a:latin typeface="HGP創英角ｺﾞｼｯｸUB" pitchFamily="50" charset="-128"/>
                <a:ea typeface="HGP創英角ｺﾞｼｯｸUB" pitchFamily="50" charset="-128"/>
              </a:rPr>
              <a:t>クラウドクライアント</a:t>
            </a:r>
            <a:endParaRPr lang="en-US" altLang="ja-JP" dirty="0" smtClean="0">
              <a:latin typeface="HGP創英角ｺﾞｼｯｸUB" pitchFamily="50" charset="-128"/>
              <a:ea typeface="HGP創英角ｺﾞｼｯｸUB" pitchFamily="50" charset="-128"/>
            </a:endParaRPr>
          </a:p>
          <a:p>
            <a:r>
              <a:rPr kumimoji="1" lang="en-US" altLang="ja-JP" dirty="0" err="1" smtClean="0">
                <a:latin typeface="HGP創英角ｺﾞｼｯｸUB" pitchFamily="50" charset="-128"/>
                <a:ea typeface="HGP創英角ｺﾞｼｯｸUB" pitchFamily="50" charset="-128"/>
              </a:rPr>
              <a:t>OpenStack</a:t>
            </a:r>
            <a:r>
              <a:rPr kumimoji="1" lang="en-US" altLang="ja-JP" dirty="0" smtClean="0">
                <a:latin typeface="HGP創英角ｺﾞｼｯｸUB" pitchFamily="50" charset="-128"/>
                <a:ea typeface="HGP創英角ｺﾞｼｯｸUB" pitchFamily="50" charset="-128"/>
              </a:rPr>
              <a:t> on </a:t>
            </a:r>
            <a:r>
              <a:rPr kumimoji="1" lang="en-US" altLang="ja-JP" dirty="0" err="1" smtClean="0">
                <a:latin typeface="HGP創英角ｺﾞｼｯｸUB" pitchFamily="50" charset="-128"/>
                <a:ea typeface="HGP創英角ｺﾞｼｯｸUB" pitchFamily="50" charset="-128"/>
              </a:rPr>
              <a:t>edubase</a:t>
            </a:r>
            <a:r>
              <a:rPr kumimoji="1" lang="en-US" altLang="ja-JP" dirty="0" smtClean="0">
                <a:latin typeface="HGP創英角ｺﾞｼｯｸUB" pitchFamily="50" charset="-128"/>
                <a:ea typeface="HGP創英角ｺﾞｼｯｸUB" pitchFamily="50" charset="-128"/>
              </a:rPr>
              <a:t> Cloud</a:t>
            </a:r>
            <a:endParaRPr kumimoji="1" lang="ja-JP" altLang="en-US"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15</a:t>
            </a:fld>
            <a:endParaRPr lang="ja-JP" altLang="en-US" dirty="0"/>
          </a:p>
        </p:txBody>
      </p:sp>
      <p:pic>
        <p:nvPicPr>
          <p:cNvPr id="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7784" y="4653136"/>
            <a:ext cx="2844316"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71800" y="3140968"/>
            <a:ext cx="2608592" cy="8640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角丸四角形 6"/>
          <p:cNvSpPr/>
          <p:nvPr/>
        </p:nvSpPr>
        <p:spPr>
          <a:xfrm>
            <a:off x="2267744" y="4365104"/>
            <a:ext cx="4614052" cy="1296144"/>
          </a:xfrm>
          <a:prstGeom prst="roundRect">
            <a:avLst>
              <a:gd name="adj" fmla="val 72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652120" y="4725144"/>
            <a:ext cx="1064715" cy="523220"/>
          </a:xfrm>
          <a:prstGeom prst="rect">
            <a:avLst/>
          </a:prstGeom>
          <a:noFill/>
        </p:spPr>
        <p:txBody>
          <a:bodyPr wrap="none" rtlCol="0">
            <a:spAutoFit/>
          </a:bodyPr>
          <a:lstStyle/>
          <a:p>
            <a:r>
              <a:rPr kumimoji="1" lang="en-US" altLang="ja-JP" sz="2800" dirty="0" smtClean="0"/>
              <a:t>(</a:t>
            </a:r>
            <a:r>
              <a:rPr kumimoji="1" lang="en-US" altLang="ja-JP" sz="2800" dirty="0" err="1" smtClean="0"/>
              <a:t>Xen</a:t>
            </a:r>
            <a:r>
              <a:rPr kumimoji="1" lang="en-US" altLang="ja-JP" sz="2800" dirty="0" smtClean="0"/>
              <a:t>)</a:t>
            </a:r>
            <a:endParaRPr kumimoji="1" lang="ja-JP" altLang="en-US" sz="2800" dirty="0"/>
          </a:p>
        </p:txBody>
      </p:sp>
      <p:sp>
        <p:nvSpPr>
          <p:cNvPr id="9" name="角丸四角形 8"/>
          <p:cNvSpPr/>
          <p:nvPr/>
        </p:nvSpPr>
        <p:spPr>
          <a:xfrm>
            <a:off x="2267744" y="2924944"/>
            <a:ext cx="4614052" cy="1296144"/>
          </a:xfrm>
          <a:prstGeom prst="roundRect">
            <a:avLst>
              <a:gd name="adj" fmla="val 72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652120" y="3284984"/>
            <a:ext cx="1124026" cy="523220"/>
          </a:xfrm>
          <a:prstGeom prst="rect">
            <a:avLst/>
          </a:prstGeom>
          <a:noFill/>
        </p:spPr>
        <p:txBody>
          <a:bodyPr wrap="none" rtlCol="0">
            <a:spAutoFit/>
          </a:bodyPr>
          <a:lstStyle/>
          <a:p>
            <a:r>
              <a:rPr kumimoji="1" lang="en-US" altLang="ja-JP" sz="2800" dirty="0" smtClean="0"/>
              <a:t>(LXC)</a:t>
            </a:r>
            <a:endParaRPr kumimoji="1" lang="ja-JP" altLang="en-US" sz="2800" dirty="0"/>
          </a:p>
        </p:txBody>
      </p:sp>
      <p:sp>
        <p:nvSpPr>
          <p:cNvPr id="11" name="正方形/長方形 10"/>
          <p:cNvSpPr/>
          <p:nvPr/>
        </p:nvSpPr>
        <p:spPr>
          <a:xfrm>
            <a:off x="251520" y="5877272"/>
            <a:ext cx="2492990" cy="369332"/>
          </a:xfrm>
          <a:prstGeom prst="rect">
            <a:avLst/>
          </a:prstGeom>
        </p:spPr>
        <p:txBody>
          <a:bodyPr wrap="none">
            <a:spAutoFit/>
          </a:bodyPr>
          <a:lstStyle/>
          <a:p>
            <a:r>
              <a:rPr lang="en-US" altLang="ja-JP" dirty="0" smtClean="0"/>
              <a:t>LXC: Linux Containers</a:t>
            </a:r>
            <a:endParaRPr lang="ja-JP" altLang="en-US" dirty="0"/>
          </a:p>
        </p:txBody>
      </p:sp>
      <p:sp>
        <p:nvSpPr>
          <p:cNvPr id="12" name="角丸四角形 11"/>
          <p:cNvSpPr/>
          <p:nvPr/>
        </p:nvSpPr>
        <p:spPr>
          <a:xfrm>
            <a:off x="467544" y="116632"/>
            <a:ext cx="280831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smtClean="0">
                <a:latin typeface="Arial Unicode MS" pitchFamily="50" charset="-128"/>
                <a:ea typeface="Arial Unicode MS" pitchFamily="50" charset="-128"/>
                <a:cs typeface="Arial Unicode MS" pitchFamily="50" charset="-128"/>
              </a:rPr>
              <a:t>Live demo</a:t>
            </a:r>
            <a:endParaRPr kumimoji="1" lang="ja-JP" altLang="en-US" sz="4000"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スライド番号プレースホルダ 4"/>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D2FA88-61D9-45C2-B9AD-19BC28D8E344}" type="slidenum">
              <a:rPr lang="ja-JP" altLang="en-US" smtClean="0"/>
              <a:pPr fontAlgn="base">
                <a:spcBef>
                  <a:spcPct val="0"/>
                </a:spcBef>
                <a:spcAft>
                  <a:spcPct val="0"/>
                </a:spcAft>
                <a:defRPr/>
              </a:pPr>
              <a:t>16</a:t>
            </a:fld>
            <a:endParaRPr lang="ja-JP" altLang="en-US" smtClean="0"/>
          </a:p>
        </p:txBody>
      </p:sp>
      <p:sp>
        <p:nvSpPr>
          <p:cNvPr id="72708" name="テキスト ボックス 5"/>
          <p:cNvSpPr txBox="1">
            <a:spLocks noChangeArrowheads="1"/>
          </p:cNvSpPr>
          <p:nvPr/>
        </p:nvSpPr>
        <p:spPr bwMode="auto">
          <a:xfrm>
            <a:off x="2000232" y="1857364"/>
            <a:ext cx="5218095" cy="1323439"/>
          </a:xfrm>
          <a:prstGeom prst="rect">
            <a:avLst/>
          </a:prstGeom>
          <a:noFill/>
          <a:ln w="9525">
            <a:noFill/>
            <a:miter lim="800000"/>
            <a:headEnd/>
            <a:tailEnd/>
          </a:ln>
        </p:spPr>
        <p:txBody>
          <a:bodyPr wrap="none">
            <a:spAutoFit/>
          </a:bodyPr>
          <a:lstStyle/>
          <a:p>
            <a:pPr algn="ctr"/>
            <a:endParaRPr lang="en-US" altLang="ja-JP" sz="4000" dirty="0" smtClean="0">
              <a:latin typeface="HGP創英角ｺﾞｼｯｸUB" pitchFamily="50" charset="-128"/>
              <a:ea typeface="HGP創英角ｺﾞｼｯｸUB" pitchFamily="50" charset="-128"/>
            </a:endParaRPr>
          </a:p>
          <a:p>
            <a:pPr algn="ctr"/>
            <a:r>
              <a:rPr lang="en-US" altLang="ja-JP" sz="4000" dirty="0" err="1" smtClean="0">
                <a:latin typeface="HGP創英角ｺﾞｼｯｸUB" pitchFamily="50" charset="-128"/>
                <a:ea typeface="HGP創英角ｺﾞｼｯｸUB" pitchFamily="50" charset="-128"/>
              </a:rPr>
              <a:t>edubase</a:t>
            </a:r>
            <a:r>
              <a:rPr lang="en-US" altLang="ja-JP" sz="4000" dirty="0" smtClean="0">
                <a:latin typeface="HGP創英角ｺﾞｼｯｸUB" pitchFamily="50" charset="-128"/>
                <a:ea typeface="HGP創英角ｺﾞｼｯｸUB" pitchFamily="50" charset="-128"/>
              </a:rPr>
              <a:t> Cloud </a:t>
            </a:r>
            <a:r>
              <a:rPr lang="ja-JP" altLang="en-US" sz="4000" dirty="0" smtClean="0">
                <a:latin typeface="HGP創英角ｺﾞｼｯｸUB" pitchFamily="50" charset="-128"/>
                <a:ea typeface="HGP創英角ｺﾞｼｯｸUB" pitchFamily="50" charset="-128"/>
              </a:rPr>
              <a:t>利用例</a:t>
            </a:r>
            <a:endParaRPr lang="en-US" altLang="ja-JP" sz="4000" dirty="0" smtClean="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17</a:t>
            </a:fld>
            <a:endParaRPr lang="ja-JP" altLang="en-US" dirty="0"/>
          </a:p>
        </p:txBody>
      </p:sp>
      <p:sp>
        <p:nvSpPr>
          <p:cNvPr id="5" name="タイトル 2"/>
          <p:cNvSpPr>
            <a:spLocks noGrp="1"/>
          </p:cNvSpPr>
          <p:nvPr>
            <p:ph type="title"/>
          </p:nvPr>
        </p:nvSpPr>
        <p:spPr>
          <a:xfrm>
            <a:off x="304800" y="260648"/>
            <a:ext cx="8534400" cy="606425"/>
          </a:xfrm>
        </p:spPr>
        <p:txBody>
          <a:bodyPr/>
          <a:lstStyle/>
          <a:p>
            <a:r>
              <a:rPr kumimoji="1" lang="ja-JP" altLang="en-US" dirty="0" smtClean="0">
                <a:latin typeface="HGP創英角ｺﾞｼｯｸUB" pitchFamily="50" charset="-128"/>
                <a:ea typeface="HGP創英角ｺﾞｼｯｸUB" pitchFamily="50" charset="-128"/>
              </a:rPr>
              <a:t>利用事例</a:t>
            </a:r>
            <a:r>
              <a:rPr lang="ja-JP" altLang="en-US" dirty="0" smtClean="0">
                <a:latin typeface="HGP創英角ｺﾞｼｯｸUB" pitchFamily="50" charset="-128"/>
                <a:ea typeface="HGP創英角ｺﾞｼｯｸUB" pitchFamily="50" charset="-128"/>
                <a:sym typeface="Wingdings" pitchFamily="2" charset="2"/>
              </a:rPr>
              <a:t>（ＩＴ教育用</a:t>
            </a:r>
            <a:r>
              <a:rPr kumimoji="1" lang="ja-JP" altLang="en-US" dirty="0" smtClean="0">
                <a:latin typeface="HGP創英角ｺﾞｼｯｸUB" pitchFamily="50" charset="-128"/>
                <a:ea typeface="HGP創英角ｺﾞｼｯｸUB" pitchFamily="50" charset="-128"/>
                <a:sym typeface="Wingdings" pitchFamily="2" charset="2"/>
              </a:rPr>
              <a:t>教材例）</a:t>
            </a:r>
            <a:endParaRPr kumimoji="1" lang="ja-JP" altLang="en-US" dirty="0">
              <a:latin typeface="HGP創英角ｺﾞｼｯｸUB" pitchFamily="50" charset="-128"/>
              <a:ea typeface="HGP創英角ｺﾞｼｯｸUB" pitchFamily="50" charset="-128"/>
            </a:endParaRPr>
          </a:p>
        </p:txBody>
      </p:sp>
      <p:sp>
        <p:nvSpPr>
          <p:cNvPr id="6" name="コンテンツ プレースホルダー 3"/>
          <p:cNvSpPr>
            <a:spLocks noGrp="1"/>
          </p:cNvSpPr>
          <p:nvPr>
            <p:ph idx="1"/>
          </p:nvPr>
        </p:nvSpPr>
        <p:spPr>
          <a:xfrm>
            <a:off x="457200" y="1095673"/>
            <a:ext cx="8435280" cy="4492625"/>
          </a:xfrm>
        </p:spPr>
        <p:txBody>
          <a:bodyPr>
            <a:normAutofit fontScale="70000" lnSpcReduction="20000"/>
          </a:bodyPr>
          <a:lstStyle/>
          <a:p>
            <a:pPr marL="457200" indent="-457200">
              <a:buFont typeface="+mj-lt"/>
              <a:buAutoNum type="arabicPeriod"/>
            </a:pPr>
            <a:r>
              <a:rPr lang="en-US" altLang="ja-JP" dirty="0" err="1" smtClean="0">
                <a:latin typeface="HGP創英角ｺﾞｼｯｸUB" pitchFamily="50" charset="-128"/>
                <a:ea typeface="HGP創英角ｺﾞｼｯｸUB" pitchFamily="50" charset="-128"/>
              </a:rPr>
              <a:t>Hadoop</a:t>
            </a:r>
            <a:r>
              <a:rPr lang="en-US" altLang="ja-JP" dirty="0" smtClean="0">
                <a:latin typeface="HGP創英角ｺﾞｼｯｸUB" pitchFamily="50" charset="-128"/>
                <a:ea typeface="HGP創英角ｺﾞｼｯｸUB" pitchFamily="50" charset="-128"/>
              </a:rPr>
              <a:t> </a:t>
            </a:r>
            <a:r>
              <a:rPr lang="en-US" altLang="ja-JP" dirty="0" err="1" smtClean="0">
                <a:latin typeface="HGP創英角ｺﾞｼｯｸUB" pitchFamily="50" charset="-128"/>
                <a:ea typeface="HGP創英角ｺﾞｼｯｸUB" pitchFamily="50" charset="-128"/>
              </a:rPr>
              <a:t>を使った分散処理アプリケーション</a:t>
            </a:r>
            <a:r>
              <a:rPr lang="ja-JP" altLang="en-US" dirty="0" smtClean="0">
                <a:latin typeface="HGP創英角ｺﾞｼｯｸUB" pitchFamily="50" charset="-128"/>
                <a:ea typeface="HGP創英角ｺﾞｼｯｸUB" pitchFamily="50" charset="-128"/>
              </a:rPr>
              <a:t>の学習</a:t>
            </a:r>
            <a:endParaRPr lang="en-US" altLang="ja-JP" dirty="0" smtClean="0">
              <a:latin typeface="HGP創英角ｺﾞｼｯｸUB" pitchFamily="50" charset="-128"/>
              <a:ea typeface="HGP創英角ｺﾞｼｯｸUB" pitchFamily="50" charset="-128"/>
            </a:endParaRPr>
          </a:p>
          <a:p>
            <a:pPr lvl="1"/>
            <a:r>
              <a:rPr lang="en-US" altLang="ja-JP" dirty="0" err="1" smtClean="0">
                <a:latin typeface="HGP創英角ｺﾞｼｯｸUB" pitchFamily="50" charset="-128"/>
                <a:ea typeface="HGP創英角ｺﾞｼｯｸUB" pitchFamily="50" charset="-128"/>
              </a:rPr>
              <a:t>大量の入力画像から顔領域を解析</a:t>
            </a:r>
            <a:r>
              <a:rPr lang="en-US" altLang="ja-JP" dirty="0" err="1">
                <a:latin typeface="HGP創英角ｺﾞｼｯｸUB" pitchFamily="50" charset="-128"/>
                <a:ea typeface="HGP創英角ｺﾞｼｯｸUB" pitchFamily="50" charset="-128"/>
              </a:rPr>
              <a:t>・</a:t>
            </a:r>
            <a:r>
              <a:rPr lang="en-US" altLang="ja-JP" dirty="0" err="1" smtClean="0">
                <a:latin typeface="HGP創英角ｺﾞｼｯｸUB" pitchFamily="50" charset="-128"/>
                <a:ea typeface="HGP創英角ｺﾞｼｯｸUB" pitchFamily="50" charset="-128"/>
              </a:rPr>
              <a:t>集計</a:t>
            </a:r>
            <a:endParaRPr lang="en-US" altLang="ja-JP" dirty="0" smtClean="0">
              <a:latin typeface="HGP創英角ｺﾞｼｯｸUB" pitchFamily="50" charset="-128"/>
              <a:ea typeface="HGP創英角ｺﾞｼｯｸUB" pitchFamily="50" charset="-128"/>
            </a:endParaRPr>
          </a:p>
          <a:p>
            <a:pPr lvl="1"/>
            <a:r>
              <a:rPr lang="en-US" altLang="ja-JP" dirty="0" err="1" smtClean="0">
                <a:latin typeface="HGP創英角ｺﾞｼｯｸUB" pitchFamily="50" charset="-128"/>
                <a:ea typeface="HGP創英角ｺﾞｼｯｸUB" pitchFamily="50" charset="-128"/>
              </a:rPr>
              <a:t>画像の解像度を指定されたサイズに変換</a:t>
            </a:r>
            <a:endParaRPr lang="en-US" altLang="ja-JP" dirty="0" smtClean="0">
              <a:latin typeface="HGP創英角ｺﾞｼｯｸUB" pitchFamily="50" charset="-128"/>
              <a:ea typeface="HGP創英角ｺﾞｼｯｸUB" pitchFamily="50" charset="-128"/>
            </a:endParaRPr>
          </a:p>
          <a:p>
            <a:pPr lvl="1"/>
            <a:r>
              <a:rPr lang="en-US" altLang="ja-JP" dirty="0" smtClean="0">
                <a:latin typeface="HGP創英角ｺﾞｼｯｸUB" pitchFamily="50" charset="-128"/>
                <a:ea typeface="HGP創英角ｺﾞｼｯｸUB" pitchFamily="50" charset="-128"/>
              </a:rPr>
              <a:t>Ganglia</a:t>
            </a:r>
            <a:r>
              <a:rPr lang="ja-JP" altLang="en-US" dirty="0" smtClean="0">
                <a:latin typeface="HGP創英角ｺﾞｼｯｸUB" pitchFamily="50" charset="-128"/>
                <a:ea typeface="HGP創英角ｺﾞｼｯｸUB" pitchFamily="50" charset="-128"/>
              </a:rPr>
              <a:t>を使って処理状況を確認</a:t>
            </a:r>
            <a:endParaRPr lang="en-US" altLang="ja-JP" dirty="0" smtClean="0">
              <a:latin typeface="HGP創英角ｺﾞｼｯｸUB" pitchFamily="50" charset="-128"/>
              <a:ea typeface="HGP創英角ｺﾞｼｯｸUB" pitchFamily="50" charset="-128"/>
            </a:endParaRPr>
          </a:p>
          <a:p>
            <a:pPr lvl="1"/>
            <a:endParaRPr lang="en-US" altLang="ja-JP" dirty="0">
              <a:latin typeface="HGP創英角ｺﾞｼｯｸUB" pitchFamily="50" charset="-128"/>
              <a:ea typeface="HGP創英角ｺﾞｼｯｸUB" pitchFamily="50" charset="-128"/>
            </a:endParaRPr>
          </a:p>
          <a:p>
            <a:pPr marL="457200" indent="-457200">
              <a:buFont typeface="+mj-lt"/>
              <a:buAutoNum type="arabicPeriod"/>
            </a:pPr>
            <a:r>
              <a:rPr lang="ja-JP" altLang="ja-JP" dirty="0" smtClean="0">
                <a:latin typeface="HGP創英角ｺﾞｼｯｸUB" pitchFamily="50" charset="-128"/>
                <a:ea typeface="HGP創英角ｺﾞｼｯｸUB" pitchFamily="50" charset="-128"/>
              </a:rPr>
              <a:t>大規模</a:t>
            </a:r>
            <a:r>
              <a:rPr lang="ja-JP" altLang="ja-JP" dirty="0">
                <a:latin typeface="HGP創英角ｺﾞｼｯｸUB" pitchFamily="50" charset="-128"/>
                <a:ea typeface="HGP創英角ｺﾞｼｯｸUB" pitchFamily="50" charset="-128"/>
              </a:rPr>
              <a:t>モデル検査</a:t>
            </a:r>
            <a:r>
              <a:rPr lang="ja-JP" altLang="ja-JP" dirty="0" smtClean="0">
                <a:latin typeface="HGP創英角ｺﾞｼｯｸUB" pitchFamily="50" charset="-128"/>
                <a:ea typeface="HGP創英角ｺﾞｼｯｸUB" pitchFamily="50" charset="-128"/>
              </a:rPr>
              <a:t>アプリケーション</a:t>
            </a:r>
            <a:r>
              <a:rPr kumimoji="1" lang="ja-JP" altLang="en-US" dirty="0" smtClean="0">
                <a:latin typeface="HGP創英角ｺﾞｼｯｸUB" pitchFamily="50" charset="-128"/>
                <a:ea typeface="HGP創英角ｺﾞｼｯｸUB" pitchFamily="50" charset="-128"/>
              </a:rPr>
              <a:t>の実験・研究</a:t>
            </a:r>
            <a:endParaRPr kumimoji="1" lang="en-US" altLang="ja-JP" dirty="0" smtClean="0">
              <a:latin typeface="HGP創英角ｺﾞｼｯｸUB" pitchFamily="50" charset="-128"/>
              <a:ea typeface="HGP創英角ｺﾞｼｯｸUB" pitchFamily="50" charset="-128"/>
            </a:endParaRPr>
          </a:p>
          <a:p>
            <a:pPr lvl="1"/>
            <a:r>
              <a:rPr lang="ja-JP" altLang="en-US" dirty="0" smtClean="0">
                <a:latin typeface="HGP創英角ｺﾞｼｯｸUB" pitchFamily="50" charset="-128"/>
                <a:ea typeface="HGP創英角ｺﾞｼｯｸUB" pitchFamily="50" charset="-128"/>
              </a:rPr>
              <a:t>クラスター対応のモデル検査ツール：</a:t>
            </a:r>
            <a:r>
              <a:rPr lang="ja-JP" altLang="ja-JP" dirty="0">
                <a:latin typeface="HGP創英角ｺﾞｼｯｸUB" pitchFamily="50" charset="-128"/>
                <a:ea typeface="HGP創英角ｺﾞｼｯｸUB" pitchFamily="50" charset="-128"/>
              </a:rPr>
              <a:t> DiVinE Cluster</a:t>
            </a:r>
            <a:endParaRPr lang="en-US" altLang="ja-JP" dirty="0" smtClean="0">
              <a:latin typeface="HGP創英角ｺﾞｼｯｸUB" pitchFamily="50" charset="-128"/>
              <a:ea typeface="HGP創英角ｺﾞｼｯｸUB" pitchFamily="50" charset="-128"/>
            </a:endParaRPr>
          </a:p>
          <a:p>
            <a:pPr lvl="1"/>
            <a:r>
              <a:rPr lang="ja-JP" altLang="en-US" dirty="0" smtClean="0">
                <a:latin typeface="HGP創英角ｺﾞｼｯｸUB" pitchFamily="50" charset="-128"/>
                <a:ea typeface="HGP創英角ｺﾞｼｯｸUB" pitchFamily="50" charset="-128"/>
              </a:rPr>
              <a:t>コマンドによる</a:t>
            </a:r>
            <a:r>
              <a:rPr lang="ja-JP" altLang="en-US" dirty="0" smtClean="0">
                <a:solidFill>
                  <a:srgbClr val="FF0000"/>
                </a:solidFill>
                <a:latin typeface="HGP創英角ｺﾞｼｯｸUB" pitchFamily="50" charset="-128"/>
                <a:ea typeface="HGP創英角ｺﾞｼｯｸUB" pitchFamily="50" charset="-128"/>
              </a:rPr>
              <a:t>クラスタ環境の自動変更</a:t>
            </a:r>
            <a:endParaRPr lang="en-US" altLang="ja-JP" dirty="0" smtClean="0">
              <a:solidFill>
                <a:srgbClr val="FF0000"/>
              </a:solidFill>
              <a:latin typeface="HGP創英角ｺﾞｼｯｸUB" pitchFamily="50" charset="-128"/>
              <a:ea typeface="HGP創英角ｺﾞｼｯｸUB" pitchFamily="50" charset="-128"/>
            </a:endParaRPr>
          </a:p>
          <a:p>
            <a:pPr lvl="1"/>
            <a:r>
              <a:rPr lang="ja-JP" altLang="en-US" dirty="0" smtClean="0">
                <a:latin typeface="HGP創英角ｺﾞｼｯｸUB" pitchFamily="50" charset="-128"/>
                <a:ea typeface="HGP創英角ｺﾞｼｯｸUB" pitchFamily="50" charset="-128"/>
              </a:rPr>
              <a:t>さまざまな規模でアルゴリズム性能を比較</a:t>
            </a:r>
            <a:endParaRPr lang="en-US" altLang="ja-JP" dirty="0">
              <a:latin typeface="HGP創英角ｺﾞｼｯｸUB" pitchFamily="50" charset="-128"/>
              <a:ea typeface="HGP創英角ｺﾞｼｯｸUB" pitchFamily="50" charset="-128"/>
            </a:endParaRPr>
          </a:p>
          <a:p>
            <a:pPr marL="457200" indent="-457200">
              <a:buFont typeface="+mj-lt"/>
              <a:buAutoNum type="arabicPeriod"/>
            </a:pPr>
            <a:endParaRPr lang="en-US" altLang="ja-JP" dirty="0" smtClean="0">
              <a:latin typeface="HGP創英角ｺﾞｼｯｸUB" pitchFamily="50" charset="-128"/>
              <a:ea typeface="HGP創英角ｺﾞｼｯｸUB" pitchFamily="50" charset="-128"/>
            </a:endParaRPr>
          </a:p>
          <a:p>
            <a:pPr marL="457200" indent="-457200">
              <a:buFont typeface="+mj-lt"/>
              <a:buAutoNum type="arabicPeriod"/>
            </a:pPr>
            <a:r>
              <a:rPr lang="en-US" altLang="ja-JP" dirty="0" err="1" smtClean="0">
                <a:latin typeface="HGP創英角ｺﾞｼｯｸUB" pitchFamily="50" charset="-128"/>
                <a:ea typeface="HGP創英角ｺﾞｼｯｸUB" pitchFamily="50" charset="-128"/>
              </a:rPr>
              <a:t>仮想計算機システム変換</a:t>
            </a:r>
            <a:r>
              <a:rPr lang="ja-JP" altLang="en-US" dirty="0" smtClean="0">
                <a:latin typeface="HGP創英角ｺﾞｼｯｸUB" pitchFamily="50" charset="-128"/>
                <a:ea typeface="HGP創英角ｺﾞｼｯｸUB" pitchFamily="50" charset="-128"/>
              </a:rPr>
              <a:t>ツールを使ったパブリッククラウドの利用</a:t>
            </a:r>
            <a:endParaRPr lang="en-US" altLang="ja-JP" dirty="0" smtClean="0">
              <a:latin typeface="HGP創英角ｺﾞｼｯｸUB" pitchFamily="50" charset="-128"/>
              <a:ea typeface="HGP創英角ｺﾞｼｯｸUB" pitchFamily="50" charset="-128"/>
            </a:endParaRPr>
          </a:p>
          <a:p>
            <a:pPr lvl="1"/>
            <a:r>
              <a:rPr kumimoji="1" lang="ja-JP" altLang="en-US" dirty="0" smtClean="0">
                <a:latin typeface="HGP創英角ｺﾞｼｯｸUB" pitchFamily="50" charset="-128"/>
                <a:ea typeface="HGP創英角ｺﾞｼｯｸUB" pitchFamily="50" charset="-128"/>
              </a:rPr>
              <a:t>プロジェクトベース学習で構築した</a:t>
            </a:r>
            <a:r>
              <a:rPr kumimoji="1" lang="ja-JP" altLang="en-US" dirty="0" smtClean="0">
                <a:solidFill>
                  <a:srgbClr val="FF0000"/>
                </a:solidFill>
                <a:latin typeface="HGP創英角ｺﾞｼｯｸUB" pitchFamily="50" charset="-128"/>
                <a:ea typeface="HGP創英角ｺﾞｼｯｸUB" pitchFamily="50" charset="-128"/>
              </a:rPr>
              <a:t>アプリを一般公開</a:t>
            </a:r>
            <a:endParaRPr kumimoji="1" lang="en-US" altLang="ja-JP" dirty="0" smtClean="0">
              <a:solidFill>
                <a:srgbClr val="FF0000"/>
              </a:solidFill>
              <a:latin typeface="HGP創英角ｺﾞｼｯｸUB" pitchFamily="50" charset="-128"/>
              <a:ea typeface="HGP創英角ｺﾞｼｯｸUB" pitchFamily="50" charset="-128"/>
            </a:endParaRPr>
          </a:p>
          <a:p>
            <a:pPr lvl="1"/>
            <a:r>
              <a:rPr lang="ja-JP" altLang="en-US" dirty="0">
                <a:latin typeface="HGP創英角ｺﾞｼｯｸUB" pitchFamily="50" charset="-128"/>
                <a:ea typeface="HGP創英角ｺﾞｼｯｸUB" pitchFamily="50" charset="-128"/>
              </a:rPr>
              <a:t>作成</a:t>
            </a:r>
            <a:r>
              <a:rPr lang="ja-JP" altLang="en-US" dirty="0" smtClean="0">
                <a:latin typeface="HGP創英角ｺﾞｼｯｸUB" pitchFamily="50" charset="-128"/>
                <a:ea typeface="HGP創英角ｺﾞｼｯｸUB" pitchFamily="50" charset="-128"/>
              </a:rPr>
              <a:t>した分散アプリ</a:t>
            </a:r>
            <a:r>
              <a:rPr lang="ja-JP" altLang="en-US" dirty="0">
                <a:latin typeface="HGP創英角ｺﾞｼｯｸUB" pitchFamily="50" charset="-128"/>
                <a:ea typeface="HGP創英角ｺﾞｼｯｸUB" pitchFamily="50" charset="-128"/>
              </a:rPr>
              <a:t>を</a:t>
            </a:r>
            <a:r>
              <a:rPr lang="ja-JP" altLang="en-US" dirty="0" smtClean="0">
                <a:latin typeface="HGP創英角ｺﾞｼｯｸUB" pitchFamily="50" charset="-128"/>
                <a:ea typeface="HGP創英角ｺﾞｼｯｸUB" pitchFamily="50" charset="-128"/>
              </a:rPr>
              <a:t>ＡＷＳで</a:t>
            </a:r>
            <a:r>
              <a:rPr lang="ja-JP" altLang="en-US" dirty="0" smtClean="0">
                <a:solidFill>
                  <a:srgbClr val="FF0000"/>
                </a:solidFill>
                <a:latin typeface="HGP創英角ｺﾞｼｯｸUB" pitchFamily="50" charset="-128"/>
                <a:ea typeface="HGP創英角ｺﾞｼｯｸUB" pitchFamily="50" charset="-128"/>
              </a:rPr>
              <a:t>大規模実験</a:t>
            </a:r>
            <a:endParaRPr kumimoji="1" lang="ja-JP" altLang="en-US" dirty="0">
              <a:solidFill>
                <a:srgbClr val="FF0000"/>
              </a:solidFill>
              <a:latin typeface="HGP創英角ｺﾞｼｯｸUB" pitchFamily="50" charset="-128"/>
              <a:ea typeface="HGP創英角ｺﾞｼｯｸUB" pitchFamily="50" charset="-128"/>
            </a:endParaRPr>
          </a:p>
        </p:txBody>
      </p:sp>
      <p:pic>
        <p:nvPicPr>
          <p:cNvPr id="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020272" y="1556321"/>
            <a:ext cx="1872208" cy="123740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08304" y="3140497"/>
            <a:ext cx="1479451" cy="110371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10349" y="5164550"/>
            <a:ext cx="2134059" cy="10502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fade">
                                      <p:cBhvr>
                                        <p:cTn id="41" dur="500"/>
                                        <p:tgtEl>
                                          <p:spTgt spid="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fade">
                                      <p:cBhvr>
                                        <p:cTn id="47" dur="500"/>
                                        <p:tgtEl>
                                          <p:spTgt spid="6">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44624"/>
            <a:ext cx="8229600" cy="1143000"/>
          </a:xfrm>
        </p:spPr>
        <p:txBody>
          <a:bodyPr/>
          <a:lstStyle/>
          <a:p>
            <a:r>
              <a:rPr lang="ja-JP" altLang="en-US" sz="4000" dirty="0" smtClean="0">
                <a:latin typeface="HGP創英角ｺﾞｼｯｸUB" pitchFamily="50" charset="-128"/>
                <a:ea typeface="HGP創英角ｺﾞｼｯｸUB" pitchFamily="50" charset="-128"/>
              </a:rPr>
              <a:t>東大　実践工房　</a:t>
            </a:r>
            <a:r>
              <a:rPr lang="en-US" altLang="ja-JP" sz="4000" dirty="0" err="1" smtClean="0">
                <a:latin typeface="HGP創英角ｺﾞｼｯｸUB" pitchFamily="50" charset="-128"/>
                <a:ea typeface="HGP創英角ｺﾞｼｯｸUB" pitchFamily="50" charset="-128"/>
              </a:rPr>
              <a:t>Beyohn</a:t>
            </a:r>
            <a:r>
              <a:rPr lang="en-US" altLang="ja-JP" sz="4000" dirty="0" smtClean="0">
                <a:latin typeface="HGP創英角ｺﾞｼｯｸUB" pitchFamily="50" charset="-128"/>
                <a:ea typeface="HGP創英角ｺﾞｼｯｸUB" pitchFamily="50" charset="-128"/>
              </a:rPr>
              <a:t> </a:t>
            </a:r>
            <a:r>
              <a:rPr lang="ja-JP" altLang="en-US" sz="4000" dirty="0" smtClean="0">
                <a:latin typeface="HGP創英角ｺﾞｼｯｸUB" pitchFamily="50" charset="-128"/>
                <a:ea typeface="HGP創英角ｺﾞｼｯｸUB" pitchFamily="50" charset="-128"/>
              </a:rPr>
              <a:t>プロジェクト</a:t>
            </a:r>
            <a:endParaRPr kumimoji="1" lang="ja-JP" altLang="en-US" sz="4000"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63DB981C-A2CE-4248-B1BC-3B29F0BA9B10}" type="slidenum">
              <a:rPr lang="ja-JP" altLang="en-US" smtClean="0">
                <a:latin typeface="HGP創英角ｺﾞｼｯｸUB" pitchFamily="50" charset="-128"/>
                <a:ea typeface="HGP創英角ｺﾞｼｯｸUB" pitchFamily="50" charset="-128"/>
              </a:rPr>
              <a:pPr>
                <a:defRPr/>
              </a:pPr>
              <a:t>18</a:t>
            </a:fld>
            <a:endParaRPr lang="ja-JP" altLang="en-US" dirty="0">
              <a:latin typeface="HGP創英角ｺﾞｼｯｸUB" pitchFamily="50" charset="-128"/>
              <a:ea typeface="HGP創英角ｺﾞｼｯｸUB" pitchFamily="50" charset="-128"/>
            </a:endParaRPr>
          </a:p>
        </p:txBody>
      </p:sp>
      <p:grpSp>
        <p:nvGrpSpPr>
          <p:cNvPr id="5" name="グループ化 23"/>
          <p:cNvGrpSpPr/>
          <p:nvPr/>
        </p:nvGrpSpPr>
        <p:grpSpPr>
          <a:xfrm>
            <a:off x="1403648" y="1220291"/>
            <a:ext cx="6498677" cy="3792885"/>
            <a:chOff x="809627" y="1620783"/>
            <a:chExt cx="7650805" cy="4465313"/>
          </a:xfrm>
        </p:grpSpPr>
        <p:sp>
          <p:nvSpPr>
            <p:cNvPr id="4" name="角丸四角形 3"/>
            <p:cNvSpPr/>
            <p:nvPr/>
          </p:nvSpPr>
          <p:spPr>
            <a:xfrm>
              <a:off x="809627" y="1620783"/>
              <a:ext cx="7185984" cy="92076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6" name="テキスト ボックス 5"/>
            <p:cNvSpPr txBox="1"/>
            <p:nvPr/>
          </p:nvSpPr>
          <p:spPr>
            <a:xfrm>
              <a:off x="809627" y="1620783"/>
              <a:ext cx="7185984" cy="833385"/>
            </a:xfrm>
            <a:prstGeom prst="rect">
              <a:avLst/>
            </a:prstGeom>
            <a:noFill/>
          </p:spPr>
          <p:txBody>
            <a:bodyPr wrap="square" rtlCol="0">
              <a:spAutoFit/>
            </a:bodyPr>
            <a:lstStyle/>
            <a:p>
              <a:r>
                <a:rPr kumimoji="1" lang="ja-JP" altLang="en-US" sz="2000" dirty="0" smtClean="0">
                  <a:latin typeface="HGP創英角ｺﾞｼｯｸUB" pitchFamily="50" charset="-128"/>
                  <a:ea typeface="HGP創英角ｺﾞｼｯｸUB" pitchFamily="50" charset="-128"/>
                </a:rPr>
                <a:t>既存の</a:t>
              </a:r>
              <a:r>
                <a:rPr kumimoji="1" lang="en-US" altLang="ja-JP" sz="2000" dirty="0" smtClean="0">
                  <a:latin typeface="HGP創英角ｺﾞｼｯｸUB" pitchFamily="50" charset="-128"/>
                  <a:ea typeface="HGP創英角ｺﾞｼｯｸUB" pitchFamily="50" charset="-128"/>
                </a:rPr>
                <a:t>Java</a:t>
              </a:r>
              <a:r>
                <a:rPr kumimoji="1" lang="ja-JP" altLang="en-US" sz="2000" dirty="0" smtClean="0">
                  <a:latin typeface="HGP創英角ｺﾞｼｯｸUB" pitchFamily="50" charset="-128"/>
                  <a:ea typeface="HGP創英角ｺﾞｼｯｸUB" pitchFamily="50" charset="-128"/>
                </a:rPr>
                <a:t>アプリケーションをクラウドへ移行するための基盤ソフトウェア： </a:t>
              </a:r>
              <a:r>
                <a:rPr lang="en-US" altLang="ja-JP" sz="2000" dirty="0" err="1" smtClean="0">
                  <a:solidFill>
                    <a:schemeClr val="accent5">
                      <a:lumMod val="50000"/>
                    </a:schemeClr>
                  </a:solidFill>
                  <a:latin typeface="HGP創英角ｺﾞｼｯｸUB" pitchFamily="50" charset="-128"/>
                  <a:ea typeface="HGP創英角ｺﾞｼｯｸUB" pitchFamily="50" charset="-128"/>
                </a:rPr>
                <a:t>Beyohn</a:t>
              </a:r>
              <a:endParaRPr kumimoji="1" lang="ja-JP" altLang="en-US" sz="2000" dirty="0">
                <a:solidFill>
                  <a:schemeClr val="accent5">
                    <a:lumMod val="50000"/>
                  </a:schemeClr>
                </a:solidFill>
                <a:latin typeface="HGP創英角ｺﾞｼｯｸUB" pitchFamily="50" charset="-128"/>
                <a:ea typeface="HGP創英角ｺﾞｼｯｸUB" pitchFamily="50" charset="-128"/>
              </a:endParaRPr>
            </a:p>
          </p:txBody>
        </p:sp>
        <p:sp>
          <p:nvSpPr>
            <p:cNvPr id="7" name="テキスト ボックス 6"/>
            <p:cNvSpPr txBox="1"/>
            <p:nvPr/>
          </p:nvSpPr>
          <p:spPr>
            <a:xfrm>
              <a:off x="869116" y="2632728"/>
              <a:ext cx="7591316" cy="1413131"/>
            </a:xfrm>
            <a:prstGeom prst="rect">
              <a:avLst/>
            </a:prstGeom>
            <a:noFill/>
          </p:spPr>
          <p:txBody>
            <a:bodyPr wrap="square" rtlCol="0">
              <a:spAutoFit/>
            </a:bodyPr>
            <a:lstStyle/>
            <a:p>
              <a:r>
                <a:rPr lang="ja-JP" altLang="en-US" dirty="0" smtClean="0">
                  <a:latin typeface="HGP創英角ｺﾞｼｯｸUB" pitchFamily="50" charset="-128"/>
                  <a:ea typeface="HGP創英角ｺﾞｼｯｸUB" pitchFamily="50" charset="-128"/>
                </a:rPr>
                <a:t> </a:t>
              </a:r>
              <a:r>
                <a:rPr lang="en-US" altLang="ja-JP" dirty="0" err="1" smtClean="0">
                  <a:solidFill>
                    <a:schemeClr val="accent5">
                      <a:lumMod val="50000"/>
                    </a:schemeClr>
                  </a:solidFill>
                  <a:latin typeface="HGP創英角ｺﾞｼｯｸUB" pitchFamily="50" charset="-128"/>
                  <a:ea typeface="HGP創英角ｺﾞｼｯｸUB" pitchFamily="50" charset="-128"/>
                </a:rPr>
                <a:t>Beyohn</a:t>
              </a:r>
              <a:r>
                <a:rPr lang="en-US" altLang="ja-JP" dirty="0" smtClean="0">
                  <a:latin typeface="HGP創英角ｺﾞｼｯｸUB" pitchFamily="50" charset="-128"/>
                  <a:ea typeface="HGP創英角ｺﾞｼｯｸUB" pitchFamily="50" charset="-128"/>
                </a:rPr>
                <a:t> = </a:t>
              </a:r>
              <a:r>
                <a:rPr lang="en-US" altLang="ja-JP" dirty="0" smtClean="0">
                  <a:solidFill>
                    <a:schemeClr val="bg1">
                      <a:lumMod val="50000"/>
                    </a:schemeClr>
                  </a:solidFill>
                  <a:latin typeface="HGP創英角ｺﾞｼｯｸUB" pitchFamily="50" charset="-128"/>
                  <a:ea typeface="HGP創英角ｺﾞｼｯｸUB" pitchFamily="50" charset="-128"/>
                </a:rPr>
                <a:t>Terracotta +</a:t>
              </a:r>
              <a:r>
                <a:rPr lang="ja-JP" altLang="en-US" dirty="0" smtClean="0">
                  <a:solidFill>
                    <a:schemeClr val="bg1">
                      <a:lumMod val="50000"/>
                    </a:schemeClr>
                  </a:solidFill>
                  <a:latin typeface="HGP創英角ｺﾞｼｯｸUB" pitchFamily="50" charset="-128"/>
                  <a:ea typeface="HGP創英角ｺﾞｼｯｸUB" pitchFamily="50" charset="-128"/>
                </a:rPr>
                <a:t> </a:t>
              </a:r>
              <a:r>
                <a:rPr lang="en-US" altLang="ja-JP" dirty="0" smtClean="0">
                  <a:solidFill>
                    <a:srgbClr val="00B050"/>
                  </a:solidFill>
                  <a:latin typeface="HGP創英角ｺﾞｼｯｸUB" pitchFamily="50" charset="-128"/>
                  <a:ea typeface="HGP創英角ｺﾞｼｯｸUB" pitchFamily="50" charset="-128"/>
                </a:rPr>
                <a:t>VM</a:t>
              </a:r>
              <a:r>
                <a:rPr lang="ja-JP" altLang="en-US" dirty="0" smtClean="0">
                  <a:solidFill>
                    <a:srgbClr val="00B050"/>
                  </a:solidFill>
                  <a:latin typeface="HGP創英角ｺﾞｼｯｸUB" pitchFamily="50" charset="-128"/>
                  <a:ea typeface="HGP創英角ｺﾞｼｯｸUB" pitchFamily="50" charset="-128"/>
                </a:rPr>
                <a:t>数自動増減機能</a:t>
              </a:r>
              <a:endParaRPr lang="en-US" altLang="ja-JP" dirty="0" smtClean="0">
                <a:latin typeface="HGP創英角ｺﾞｼｯｸUB" pitchFamily="50" charset="-128"/>
                <a:ea typeface="HGP創英角ｺﾞｼｯｸUB" pitchFamily="50" charset="-128"/>
              </a:endParaRPr>
            </a:p>
            <a:p>
              <a:pPr marL="342900" indent="-342900">
                <a:buFont typeface="+mj-lt"/>
                <a:buAutoNum type="arabicPeriod"/>
              </a:pPr>
              <a:r>
                <a:rPr lang="ja-JP" altLang="en-US" dirty="0" smtClean="0">
                  <a:solidFill>
                    <a:srgbClr val="00B050"/>
                  </a:solidFill>
                  <a:latin typeface="HGP創英角ｺﾞｼｯｸUB" pitchFamily="50" charset="-128"/>
                  <a:ea typeface="HGP創英角ｺﾞｼｯｸUB" pitchFamily="50" charset="-128"/>
                </a:rPr>
                <a:t>自動スケーリング機能</a:t>
              </a:r>
              <a:endParaRPr lang="en-US" altLang="ja-JP" dirty="0" smtClean="0">
                <a:solidFill>
                  <a:srgbClr val="00B050"/>
                </a:solidFill>
                <a:latin typeface="HGP創英角ｺﾞｼｯｸUB" pitchFamily="50" charset="-128"/>
                <a:ea typeface="HGP創英角ｺﾞｼｯｸUB" pitchFamily="50" charset="-128"/>
              </a:endParaRPr>
            </a:p>
            <a:p>
              <a:pPr marL="342900" indent="-342900">
                <a:buFont typeface="+mj-lt"/>
                <a:buAutoNum type="arabicPeriod"/>
              </a:pPr>
              <a:r>
                <a:rPr lang="en-US" altLang="ja-JP" dirty="0" smtClean="0">
                  <a:solidFill>
                    <a:schemeClr val="bg1">
                      <a:lumMod val="50000"/>
                    </a:schemeClr>
                  </a:solidFill>
                  <a:latin typeface="HGP創英角ｺﾞｼｯｸUB" pitchFamily="50" charset="-128"/>
                  <a:ea typeface="HGP創英角ｺﾞｼｯｸUB" pitchFamily="50" charset="-128"/>
                </a:rPr>
                <a:t>DB</a:t>
              </a:r>
              <a:r>
                <a:rPr lang="ja-JP" altLang="en-US" dirty="0" smtClean="0">
                  <a:solidFill>
                    <a:schemeClr val="bg1">
                      <a:lumMod val="50000"/>
                    </a:schemeClr>
                  </a:solidFill>
                  <a:latin typeface="HGP創英角ｺﾞｼｯｸUB" pitchFamily="50" charset="-128"/>
                  <a:ea typeface="HGP創英角ｺﾞｼｯｸUB" pitchFamily="50" charset="-128"/>
                </a:rPr>
                <a:t>を使ったアプリケーションに対応</a:t>
              </a:r>
              <a:endParaRPr lang="en-US" altLang="ja-JP" dirty="0" smtClean="0">
                <a:solidFill>
                  <a:schemeClr val="bg1">
                    <a:lumMod val="50000"/>
                  </a:schemeClr>
                </a:solidFill>
                <a:latin typeface="HGP創英角ｺﾞｼｯｸUB" pitchFamily="50" charset="-128"/>
                <a:ea typeface="HGP創英角ｺﾞｼｯｸUB" pitchFamily="50" charset="-128"/>
              </a:endParaRPr>
            </a:p>
            <a:p>
              <a:pPr marL="342900" indent="-342900">
                <a:buFont typeface="+mj-lt"/>
                <a:buAutoNum type="arabicPeriod"/>
              </a:pPr>
              <a:r>
                <a:rPr lang="ja-JP" altLang="en-US" dirty="0" smtClean="0">
                  <a:solidFill>
                    <a:schemeClr val="bg1">
                      <a:lumMod val="50000"/>
                    </a:schemeClr>
                  </a:solidFill>
                  <a:latin typeface="HGP創英角ｺﾞｼｯｸUB" pitchFamily="50" charset="-128"/>
                  <a:ea typeface="HGP創英角ｺﾞｼｯｸUB" pitchFamily="50" charset="-128"/>
                </a:rPr>
                <a:t>アプリケーション自体は変更不要</a:t>
              </a:r>
              <a:endParaRPr lang="en-US" altLang="ja-JP" dirty="0" smtClean="0">
                <a:solidFill>
                  <a:schemeClr val="bg1">
                    <a:lumMod val="50000"/>
                  </a:schemeClr>
                </a:solidFill>
                <a:latin typeface="HGP創英角ｺﾞｼｯｸUB" pitchFamily="50" charset="-128"/>
                <a:ea typeface="HGP創英角ｺﾞｼｯｸUB" pitchFamily="50" charset="-128"/>
              </a:endParaRPr>
            </a:p>
          </p:txBody>
        </p:sp>
        <p:sp>
          <p:nvSpPr>
            <p:cNvPr id="8" name="正方形/長方形 7"/>
            <p:cNvSpPr/>
            <p:nvPr/>
          </p:nvSpPr>
          <p:spPr>
            <a:xfrm>
              <a:off x="1012288" y="5087592"/>
              <a:ext cx="2037064" cy="9896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9" name="テキスト ボックス 8"/>
            <p:cNvSpPr txBox="1"/>
            <p:nvPr/>
          </p:nvSpPr>
          <p:spPr>
            <a:xfrm>
              <a:off x="1013471" y="5102996"/>
              <a:ext cx="1780001" cy="978322"/>
            </a:xfrm>
            <a:prstGeom prst="rect">
              <a:avLst/>
            </a:prstGeom>
            <a:noFill/>
          </p:spPr>
          <p:txBody>
            <a:bodyPr wrap="none" rtlCol="0">
              <a:spAutoFit/>
            </a:bodyPr>
            <a:lstStyle/>
            <a:p>
              <a:r>
                <a:rPr lang="ja-JP" altLang="en-US" sz="1200" dirty="0" smtClean="0">
                  <a:latin typeface="HGP創英角ｺﾞｼｯｸUB" pitchFamily="50" charset="-128"/>
                  <a:ea typeface="HGP創英角ｺﾞｼｯｸUB" pitchFamily="50" charset="-128"/>
                </a:rPr>
                <a:t>既存の社内サーバ</a:t>
              </a:r>
              <a:endParaRPr kumimoji="1"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　</a:t>
              </a:r>
              <a:r>
                <a:rPr lang="ja-JP" altLang="en-US" sz="1200" dirty="0" smtClean="0">
                  <a:solidFill>
                    <a:srgbClr val="FF3300"/>
                  </a:solidFill>
                  <a:latin typeface="HGP創英角ｺﾞｼｯｸUB" pitchFamily="50" charset="-128"/>
                  <a:ea typeface="HGP創英角ｺﾞｼｯｸUB" pitchFamily="50" charset="-128"/>
                </a:rPr>
                <a:t>物理マシンクラスタ</a:t>
              </a:r>
              <a:endParaRPr kumimoji="1" lang="en-US" altLang="ja-JP" sz="1200" dirty="0" smtClean="0">
                <a:solidFill>
                  <a:srgbClr val="FF3300"/>
                </a:solidFill>
                <a:latin typeface="HGP創英角ｺﾞｼｯｸUB" pitchFamily="50" charset="-128"/>
                <a:ea typeface="HGP創英角ｺﾞｼｯｸUB" pitchFamily="50" charset="-128"/>
              </a:endParaRPr>
            </a:p>
            <a:p>
              <a:r>
                <a:rPr lang="ja-JP" altLang="en-US" sz="1200" dirty="0" smtClean="0">
                  <a:solidFill>
                    <a:srgbClr val="FF3300"/>
                  </a:solidFill>
                  <a:latin typeface="HGP創英角ｺﾞｼｯｸUB" pitchFamily="50" charset="-128"/>
                  <a:ea typeface="HGP創英角ｺﾞｼｯｸUB" pitchFamily="50" charset="-128"/>
                </a:rPr>
                <a:t>　手動スケーリング</a:t>
              </a:r>
              <a:endParaRPr lang="en-US" altLang="ja-JP" sz="1200" dirty="0" smtClean="0">
                <a:solidFill>
                  <a:srgbClr val="FF3300"/>
                </a:solidFill>
                <a:latin typeface="HGP創英角ｺﾞｼｯｸUB" pitchFamily="50" charset="-128"/>
                <a:ea typeface="HGP創英角ｺﾞｼｯｸUB" pitchFamily="50" charset="-128"/>
              </a:endParaRPr>
            </a:p>
            <a:p>
              <a:r>
                <a:rPr lang="ja-JP" altLang="en-US" sz="1200" dirty="0" smtClean="0">
                  <a:solidFill>
                    <a:srgbClr val="FF3300"/>
                  </a:solidFill>
                  <a:latin typeface="HGP創英角ｺﾞｼｯｸUB" pitchFamily="50" charset="-128"/>
                  <a:ea typeface="HGP創英角ｺﾞｼｯｸUB" pitchFamily="50" charset="-128"/>
                </a:rPr>
                <a:t>　ハイコスト</a:t>
              </a:r>
              <a:endParaRPr lang="en-US" altLang="ja-JP" sz="1200" dirty="0" smtClean="0">
                <a:solidFill>
                  <a:srgbClr val="FF3300"/>
                </a:solidFill>
                <a:latin typeface="HGP創英角ｺﾞｼｯｸUB" pitchFamily="50" charset="-128"/>
                <a:ea typeface="HGP創英角ｺﾞｼｯｸUB" pitchFamily="50" charset="-128"/>
              </a:endParaRPr>
            </a:p>
          </p:txBody>
        </p:sp>
        <p:sp>
          <p:nvSpPr>
            <p:cNvPr id="10" name="正方形/長方形 9"/>
            <p:cNvSpPr/>
            <p:nvPr/>
          </p:nvSpPr>
          <p:spPr>
            <a:xfrm>
              <a:off x="1010357" y="4282139"/>
              <a:ext cx="2037064" cy="7656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11" name="テキスト ボックス 10"/>
            <p:cNvSpPr txBox="1"/>
            <p:nvPr/>
          </p:nvSpPr>
          <p:spPr>
            <a:xfrm>
              <a:off x="1021938" y="4282139"/>
              <a:ext cx="1449742" cy="760917"/>
            </a:xfrm>
            <a:prstGeom prst="rect">
              <a:avLst/>
            </a:prstGeom>
            <a:noFill/>
          </p:spPr>
          <p:txBody>
            <a:bodyPr wrap="none" rtlCol="0">
              <a:spAutoFit/>
            </a:bodyPr>
            <a:lstStyle/>
            <a:p>
              <a:r>
                <a:rPr kumimoji="1" lang="ja-JP" altLang="en-US" sz="1200" dirty="0" smtClean="0">
                  <a:latin typeface="HGP創英角ｺﾞｼｯｸUB" pitchFamily="50" charset="-128"/>
                  <a:ea typeface="HGP創英角ｺﾞｼｯｸUB" pitchFamily="50" charset="-128"/>
                </a:rPr>
                <a:t>アプリケーション</a:t>
              </a:r>
              <a:endParaRPr kumimoji="1"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　</a:t>
              </a:r>
              <a:r>
                <a:rPr lang="en-US" altLang="ja-JP" sz="1200" dirty="0" smtClean="0">
                  <a:latin typeface="HGP創英角ｺﾞｼｯｸUB" pitchFamily="50" charset="-128"/>
                  <a:ea typeface="HGP創英角ｺﾞｼｯｸUB" pitchFamily="50" charset="-128"/>
                </a:rPr>
                <a:t>Java</a:t>
              </a:r>
              <a:endParaRPr kumimoji="1"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　</a:t>
              </a:r>
              <a:r>
                <a:rPr lang="en-US" altLang="ja-JP" sz="1200" dirty="0" smtClean="0">
                  <a:latin typeface="HGP創英角ｺﾞｼｯｸUB" pitchFamily="50" charset="-128"/>
                  <a:ea typeface="HGP創英角ｺﾞｼｯｸUB" pitchFamily="50" charset="-128"/>
                </a:rPr>
                <a:t>DB</a:t>
              </a:r>
              <a:r>
                <a:rPr lang="ja-JP" altLang="en-US" sz="1200" dirty="0" smtClean="0">
                  <a:latin typeface="HGP創英角ｺﾞｼｯｸUB" pitchFamily="50" charset="-128"/>
                  <a:ea typeface="HGP創英角ｺﾞｼｯｸUB" pitchFamily="50" charset="-128"/>
                </a:rPr>
                <a:t>利用</a:t>
              </a:r>
              <a:endParaRPr lang="en-US" altLang="ja-JP" sz="1200" dirty="0" smtClean="0">
                <a:latin typeface="HGP創英角ｺﾞｼｯｸUB" pitchFamily="50" charset="-128"/>
                <a:ea typeface="HGP創英角ｺﾞｼｯｸUB" pitchFamily="50" charset="-128"/>
              </a:endParaRPr>
            </a:p>
          </p:txBody>
        </p:sp>
        <p:sp>
          <p:nvSpPr>
            <p:cNvPr id="12" name="正方形/長方形 11"/>
            <p:cNvSpPr/>
            <p:nvPr/>
          </p:nvSpPr>
          <p:spPr>
            <a:xfrm>
              <a:off x="5353258" y="5107774"/>
              <a:ext cx="2037064" cy="96946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13" name="テキスト ボックス 12"/>
            <p:cNvSpPr txBox="1"/>
            <p:nvPr/>
          </p:nvSpPr>
          <p:spPr>
            <a:xfrm>
              <a:off x="5364839" y="5107774"/>
              <a:ext cx="1780001" cy="978322"/>
            </a:xfrm>
            <a:prstGeom prst="rect">
              <a:avLst/>
            </a:prstGeom>
            <a:noFill/>
          </p:spPr>
          <p:txBody>
            <a:bodyPr wrap="none" rtlCol="0">
              <a:spAutoFit/>
            </a:bodyPr>
            <a:lstStyle/>
            <a:p>
              <a:r>
                <a:rPr lang="ja-JP" altLang="en-US" sz="1200" dirty="0" smtClean="0">
                  <a:latin typeface="HGP創英角ｺﾞｼｯｸUB" pitchFamily="50" charset="-128"/>
                  <a:ea typeface="HGP創英角ｺﾞｼｯｸUB" pitchFamily="50" charset="-128"/>
                </a:rPr>
                <a:t>クラウド</a:t>
              </a:r>
              <a:endParaRPr kumimoji="1"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　</a:t>
              </a:r>
              <a:r>
                <a:rPr lang="ja-JP" altLang="en-US" sz="1200" dirty="0" smtClean="0">
                  <a:solidFill>
                    <a:srgbClr val="0070C0"/>
                  </a:solidFill>
                  <a:latin typeface="HGP創英角ｺﾞｼｯｸUB" pitchFamily="50" charset="-128"/>
                  <a:ea typeface="HGP創英角ｺﾞｼｯｸUB" pitchFamily="50" charset="-128"/>
                </a:rPr>
                <a:t>仮想マシンクラスタ</a:t>
              </a:r>
              <a:endParaRPr kumimoji="1" lang="en-US" altLang="ja-JP" sz="1200" dirty="0" smtClean="0">
                <a:solidFill>
                  <a:srgbClr val="0070C0"/>
                </a:solidFill>
                <a:latin typeface="HGP創英角ｺﾞｼｯｸUB" pitchFamily="50" charset="-128"/>
                <a:ea typeface="HGP創英角ｺﾞｼｯｸUB" pitchFamily="50" charset="-128"/>
              </a:endParaRPr>
            </a:p>
            <a:p>
              <a:r>
                <a:rPr lang="ja-JP" altLang="en-US" sz="1200" dirty="0" smtClean="0">
                  <a:solidFill>
                    <a:srgbClr val="0070C0"/>
                  </a:solidFill>
                  <a:latin typeface="HGP創英角ｺﾞｼｯｸUB" pitchFamily="50" charset="-128"/>
                  <a:ea typeface="HGP創英角ｺﾞｼｯｸUB" pitchFamily="50" charset="-128"/>
                </a:rPr>
                <a:t>　自動スケーリング</a:t>
              </a:r>
              <a:endParaRPr lang="en-US" altLang="ja-JP" sz="1200" dirty="0" smtClean="0">
                <a:solidFill>
                  <a:srgbClr val="0070C0"/>
                </a:solidFill>
                <a:latin typeface="HGP創英角ｺﾞｼｯｸUB" pitchFamily="50" charset="-128"/>
                <a:ea typeface="HGP創英角ｺﾞｼｯｸUB" pitchFamily="50" charset="-128"/>
              </a:endParaRPr>
            </a:p>
            <a:p>
              <a:r>
                <a:rPr lang="ja-JP" altLang="en-US" sz="1200" dirty="0" smtClean="0">
                  <a:solidFill>
                    <a:srgbClr val="0070C0"/>
                  </a:solidFill>
                  <a:latin typeface="HGP創英角ｺﾞｼｯｸUB" pitchFamily="50" charset="-128"/>
                  <a:ea typeface="HGP創英角ｺﾞｼｯｸUB" pitchFamily="50" charset="-128"/>
                </a:rPr>
                <a:t>　ローコスト</a:t>
              </a:r>
              <a:endParaRPr lang="en-US" altLang="ja-JP" sz="1200" dirty="0" smtClean="0">
                <a:solidFill>
                  <a:srgbClr val="0070C0"/>
                </a:solidFill>
                <a:latin typeface="HGP創英角ｺﾞｼｯｸUB" pitchFamily="50" charset="-128"/>
                <a:ea typeface="HGP創英角ｺﾞｼｯｸUB" pitchFamily="50" charset="-128"/>
              </a:endParaRPr>
            </a:p>
          </p:txBody>
        </p:sp>
        <p:sp>
          <p:nvSpPr>
            <p:cNvPr id="14" name="正方形/長方形 13"/>
            <p:cNvSpPr/>
            <p:nvPr/>
          </p:nvSpPr>
          <p:spPr>
            <a:xfrm>
              <a:off x="5351327" y="4753866"/>
              <a:ext cx="2037064" cy="32650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15" name="テキスト ボックス 14"/>
            <p:cNvSpPr txBox="1"/>
            <p:nvPr/>
          </p:nvSpPr>
          <p:spPr>
            <a:xfrm>
              <a:off x="5362908" y="4753867"/>
              <a:ext cx="791112" cy="326107"/>
            </a:xfrm>
            <a:prstGeom prst="rect">
              <a:avLst/>
            </a:prstGeom>
            <a:noFill/>
          </p:spPr>
          <p:txBody>
            <a:bodyPr wrap="none" rtlCol="0">
              <a:spAutoFit/>
            </a:bodyPr>
            <a:lstStyle/>
            <a:p>
              <a:r>
                <a:rPr lang="en-US" altLang="ja-JP" sz="1200" dirty="0" err="1" smtClean="0">
                  <a:latin typeface="HGP創英角ｺﾞｼｯｸUB" pitchFamily="50" charset="-128"/>
                  <a:ea typeface="HGP創英角ｺﾞｼｯｸUB" pitchFamily="50" charset="-128"/>
                </a:rPr>
                <a:t>Beyohn</a:t>
              </a:r>
              <a:endParaRPr lang="en-US" altLang="ja-JP" sz="1200" dirty="0" smtClean="0">
                <a:latin typeface="HGP創英角ｺﾞｼｯｸUB" pitchFamily="50" charset="-128"/>
                <a:ea typeface="HGP創英角ｺﾞｼｯｸUB" pitchFamily="50" charset="-128"/>
              </a:endParaRPr>
            </a:p>
          </p:txBody>
        </p:sp>
        <p:sp>
          <p:nvSpPr>
            <p:cNvPr id="16" name="正方形/長方形 15"/>
            <p:cNvSpPr/>
            <p:nvPr/>
          </p:nvSpPr>
          <p:spPr>
            <a:xfrm>
              <a:off x="5360976" y="4212416"/>
              <a:ext cx="2037064" cy="5138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17" name="テキスト ボックス 16"/>
            <p:cNvSpPr txBox="1"/>
            <p:nvPr/>
          </p:nvSpPr>
          <p:spPr>
            <a:xfrm>
              <a:off x="5372557" y="4201408"/>
              <a:ext cx="1627140" cy="543512"/>
            </a:xfrm>
            <a:prstGeom prst="rect">
              <a:avLst/>
            </a:prstGeom>
            <a:noFill/>
          </p:spPr>
          <p:txBody>
            <a:bodyPr wrap="none" rtlCol="0">
              <a:spAutoFit/>
            </a:bodyPr>
            <a:lstStyle/>
            <a:p>
              <a:r>
                <a:rPr lang="ja-JP" altLang="en-US" sz="1200" dirty="0" smtClean="0">
                  <a:latin typeface="HGP創英角ｺﾞｼｯｸUB" pitchFamily="50" charset="-128"/>
                  <a:ea typeface="HGP創英角ｺﾞｼｯｸUB" pitchFamily="50" charset="-128"/>
                </a:rPr>
                <a:t>アプリケーション</a:t>
              </a:r>
              <a:endParaRPr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a:t>
              </a:r>
              <a:r>
                <a:rPr lang="ja-JP" altLang="en-US" sz="1200" b="1" dirty="0" smtClean="0">
                  <a:solidFill>
                    <a:srgbClr val="0070C0"/>
                  </a:solidFill>
                  <a:latin typeface="HGP創英角ｺﾞｼｯｸUB" pitchFamily="50" charset="-128"/>
                  <a:ea typeface="HGP創英角ｺﾞｼｯｸUB" pitchFamily="50" charset="-128"/>
                </a:rPr>
                <a:t>オリジナルのまま</a:t>
              </a:r>
              <a:r>
                <a:rPr lang="ja-JP" altLang="en-US" sz="1200" dirty="0" smtClean="0">
                  <a:latin typeface="HGP創英角ｺﾞｼｯｸUB" pitchFamily="50" charset="-128"/>
                  <a:ea typeface="HGP創英角ｺﾞｼｯｸUB" pitchFamily="50" charset="-128"/>
                </a:rPr>
                <a:t>）</a:t>
              </a:r>
              <a:endParaRPr lang="en-US" altLang="ja-JP" sz="1200" dirty="0" smtClean="0">
                <a:latin typeface="HGP創英角ｺﾞｼｯｸUB" pitchFamily="50" charset="-128"/>
                <a:ea typeface="HGP創英角ｺﾞｼｯｸUB" pitchFamily="50" charset="-128"/>
              </a:endParaRPr>
            </a:p>
          </p:txBody>
        </p:sp>
        <p:sp>
          <p:nvSpPr>
            <p:cNvPr id="18" name="右矢印 17"/>
            <p:cNvSpPr/>
            <p:nvPr/>
          </p:nvSpPr>
          <p:spPr>
            <a:xfrm>
              <a:off x="3487982" y="5268553"/>
              <a:ext cx="1473417" cy="2752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19" name="テキスト ボックス 18"/>
            <p:cNvSpPr txBox="1"/>
            <p:nvPr/>
          </p:nvSpPr>
          <p:spPr>
            <a:xfrm>
              <a:off x="3913415" y="5541247"/>
              <a:ext cx="579747" cy="326107"/>
            </a:xfrm>
            <a:prstGeom prst="rect">
              <a:avLst/>
            </a:prstGeom>
            <a:noFill/>
          </p:spPr>
          <p:txBody>
            <a:bodyPr wrap="none" rtlCol="0">
              <a:spAutoFit/>
            </a:bodyPr>
            <a:lstStyle/>
            <a:p>
              <a:r>
                <a:rPr kumimoji="1" lang="ja-JP" altLang="en-US" sz="1200" dirty="0" smtClean="0">
                  <a:latin typeface="HGP創英角ｺﾞｼｯｸUB" pitchFamily="50" charset="-128"/>
                  <a:ea typeface="HGP創英角ｺﾞｼｯｸUB" pitchFamily="50" charset="-128"/>
                </a:rPr>
                <a:t>移行</a:t>
              </a:r>
              <a:endParaRPr kumimoji="1" lang="ja-JP" altLang="en-US" sz="1200" dirty="0">
                <a:latin typeface="HGP創英角ｺﾞｼｯｸUB" pitchFamily="50" charset="-128"/>
                <a:ea typeface="HGP創英角ｺﾞｼｯｸUB" pitchFamily="50" charset="-128"/>
              </a:endParaRPr>
            </a:p>
          </p:txBody>
        </p:sp>
        <p:sp>
          <p:nvSpPr>
            <p:cNvPr id="20" name="テキスト ボックス 19"/>
            <p:cNvSpPr txBox="1"/>
            <p:nvPr/>
          </p:nvSpPr>
          <p:spPr>
            <a:xfrm>
              <a:off x="3108440" y="4242559"/>
              <a:ext cx="2117955" cy="869619"/>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再設計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ソース修正</a:t>
              </a:r>
              <a:endParaRPr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分散</a:t>
              </a:r>
              <a:r>
                <a:rPr lang="en-US" altLang="ja-JP" sz="1400" dirty="0" smtClean="0">
                  <a:latin typeface="HGP創英角ｺﾞｼｯｸUB" pitchFamily="50" charset="-128"/>
                  <a:ea typeface="HGP創英角ｺﾞｼｯｸUB" pitchFamily="50" charset="-128"/>
                </a:rPr>
                <a:t>DB</a:t>
              </a:r>
              <a:r>
                <a:rPr lang="ja-JP" altLang="en-US" sz="1400" dirty="0" smtClean="0">
                  <a:latin typeface="HGP創英角ｺﾞｼｯｸUB" pitchFamily="50" charset="-128"/>
                  <a:ea typeface="HGP創英角ｺﾞｼｯｸUB" pitchFamily="50" charset="-128"/>
                </a:rPr>
                <a:t>へ移行</a:t>
              </a:r>
              <a:endParaRPr lang="en-US" altLang="ja-JP" sz="1400" dirty="0" smtClean="0">
                <a:latin typeface="HGP創英角ｺﾞｼｯｸUB" pitchFamily="50" charset="-128"/>
                <a:ea typeface="HGP創英角ｺﾞｼｯｸUB" pitchFamily="50" charset="-128"/>
              </a:endParaRPr>
            </a:p>
          </p:txBody>
        </p:sp>
        <p:sp>
          <p:nvSpPr>
            <p:cNvPr id="21" name="右中かっこ 20"/>
            <p:cNvSpPr/>
            <p:nvPr/>
          </p:nvSpPr>
          <p:spPr>
            <a:xfrm>
              <a:off x="4648712" y="4242559"/>
              <a:ext cx="162133" cy="805197"/>
            </a:xfrm>
            <a:prstGeom prst="rightBrace">
              <a:avLst/>
            </a:prstGeom>
            <a:noFill/>
            <a:ln w="19050">
              <a:solidFill>
                <a:schemeClr val="tx1"/>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200">
                <a:latin typeface="HGP創英角ｺﾞｼｯｸUB" pitchFamily="50" charset="-128"/>
                <a:ea typeface="HGP創英角ｺﾞｼｯｸUB" pitchFamily="50" charset="-128"/>
              </a:endParaRPr>
            </a:p>
          </p:txBody>
        </p:sp>
        <p:sp>
          <p:nvSpPr>
            <p:cNvPr id="22" name="テキスト ボックス 21"/>
            <p:cNvSpPr txBox="1"/>
            <p:nvPr/>
          </p:nvSpPr>
          <p:spPr>
            <a:xfrm>
              <a:off x="4779594" y="4416083"/>
              <a:ext cx="434810" cy="471044"/>
            </a:xfrm>
            <a:prstGeom prst="rect">
              <a:avLst/>
            </a:prstGeom>
            <a:noFill/>
          </p:spPr>
          <p:txBody>
            <a:bodyPr vert="eaVert" wrap="none" rtlCol="0">
              <a:spAutoFit/>
            </a:bodyPr>
            <a:lstStyle/>
            <a:p>
              <a:r>
                <a:rPr kumimoji="1" lang="ja-JP" altLang="en-US" sz="1200" dirty="0" smtClean="0">
                  <a:latin typeface="HGP創英角ｺﾞｼｯｸUB" pitchFamily="50" charset="-128"/>
                  <a:ea typeface="HGP創英角ｺﾞｼｯｸUB" pitchFamily="50" charset="-128"/>
                </a:rPr>
                <a:t>不要</a:t>
              </a:r>
              <a:endParaRPr kumimoji="1" lang="ja-JP" altLang="en-US" sz="1200" dirty="0">
                <a:latin typeface="HGP創英角ｺﾞｼｯｸUB" pitchFamily="50" charset="-128"/>
                <a:ea typeface="HGP創英角ｺﾞｼｯｸUB" pitchFamily="50" charset="-128"/>
              </a:endParaRPr>
            </a:p>
          </p:txBody>
        </p:sp>
      </p:grpSp>
      <p:sp>
        <p:nvSpPr>
          <p:cNvPr id="25" name="テキスト ボックス 24"/>
          <p:cNvSpPr txBox="1"/>
          <p:nvPr/>
        </p:nvSpPr>
        <p:spPr>
          <a:xfrm>
            <a:off x="1187624" y="5301208"/>
            <a:ext cx="6896440" cy="646331"/>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コミュニケーション環境、開発環境</a:t>
            </a:r>
            <a:r>
              <a:rPr lang="ja-JP" altLang="en-US" dirty="0" smtClean="0">
                <a:latin typeface="HGP創英角ｺﾞｼｯｸUB" pitchFamily="50" charset="-128"/>
                <a:ea typeface="HGP創英角ｺﾞｼｯｸUB" pitchFamily="50" charset="-128"/>
              </a:rPr>
              <a:t>、負荷生成、試験環境、実行環境に</a:t>
            </a:r>
            <a:endParaRPr lang="en-US" altLang="ja-JP" dirty="0" smtClean="0">
              <a:latin typeface="HGP創英角ｺﾞｼｯｸUB" pitchFamily="50" charset="-128"/>
              <a:ea typeface="HGP創英角ｺﾞｼｯｸUB" pitchFamily="50" charset="-128"/>
            </a:endParaRPr>
          </a:p>
          <a:p>
            <a:r>
              <a:rPr lang="en-US" altLang="ja-JP" dirty="0" err="1" smtClean="0">
                <a:latin typeface="HGP創英角ｺﾞｼｯｸUB" pitchFamily="50" charset="-128"/>
                <a:ea typeface="HGP創英角ｺﾞｼｯｸUB" pitchFamily="50" charset="-128"/>
              </a:rPr>
              <a:t>edubase</a:t>
            </a:r>
            <a:r>
              <a:rPr lang="en-US" altLang="ja-JP" dirty="0" smtClean="0">
                <a:latin typeface="HGP創英角ｺﾞｼｯｸUB" pitchFamily="50" charset="-128"/>
                <a:ea typeface="HGP創英角ｺﾞｼｯｸUB" pitchFamily="50" charset="-128"/>
              </a:rPr>
              <a:t> Cloud</a:t>
            </a:r>
            <a:r>
              <a:rPr lang="ja-JP" altLang="en-US" dirty="0" smtClean="0">
                <a:latin typeface="HGP創英角ｺﾞｼｯｸUB" pitchFamily="50" charset="-128"/>
                <a:ea typeface="HGP創英角ｺﾞｼｯｸUB" pitchFamily="50" charset="-128"/>
              </a:rPr>
              <a:t>を利用</a:t>
            </a:r>
            <a:endParaRPr kumimoji="1" lang="en-US" altLang="ja-JP" dirty="0" smtClean="0">
              <a:latin typeface="HGP創英角ｺﾞｼｯｸUB" pitchFamily="50" charset="-128"/>
              <a:ea typeface="HGP創英角ｺﾞｼｯｸUB" pitchFamily="50" charset="-128"/>
            </a:endParaRPr>
          </a:p>
        </p:txBody>
      </p:sp>
      <p:sp>
        <p:nvSpPr>
          <p:cNvPr id="24" name="角丸四角形 23">
            <a:hlinkClick r:id="rId2" action="ppaction://hlinkfile"/>
          </p:cNvPr>
          <p:cNvSpPr/>
          <p:nvPr/>
        </p:nvSpPr>
        <p:spPr>
          <a:xfrm>
            <a:off x="5508104" y="5661248"/>
            <a:ext cx="33843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smtClean="0">
                <a:latin typeface="Arial Unicode MS" pitchFamily="50" charset="-128"/>
                <a:ea typeface="Arial Unicode MS" pitchFamily="50" charset="-128"/>
                <a:cs typeface="Arial Unicode MS" pitchFamily="50" charset="-128"/>
              </a:rPr>
              <a:t>Video demo</a:t>
            </a:r>
            <a:endParaRPr kumimoji="1" lang="ja-JP" altLang="en-US" sz="4000"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188640"/>
            <a:ext cx="8229600" cy="764704"/>
          </a:xfrm>
        </p:spPr>
        <p:txBody>
          <a:bodyPr/>
          <a:lstStyle/>
          <a:p>
            <a:r>
              <a:rPr kumimoji="1" lang="en-US" altLang="ja-JP" dirty="0" smtClean="0">
                <a:latin typeface="HGP創英角ｺﾞｼｯｸUB" pitchFamily="50" charset="-128"/>
                <a:ea typeface="HGP創英角ｺﾞｼｯｸUB" pitchFamily="50" charset="-128"/>
              </a:rPr>
              <a:t>NII</a:t>
            </a:r>
            <a:r>
              <a:rPr kumimoji="1" lang="ja-JP" altLang="en-US" dirty="0" smtClean="0">
                <a:latin typeface="HGP創英角ｺﾞｼｯｸUB" pitchFamily="50" charset="-128"/>
                <a:ea typeface="HGP創英角ｺﾞｼｯｸUB" pitchFamily="50" charset="-128"/>
              </a:rPr>
              <a:t>　トップエスイー講義</a:t>
            </a:r>
            <a:endParaRPr kumimoji="1" lang="ja-JP" altLang="en-US"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63DB981C-A2CE-4248-B1BC-3B29F0BA9B10}" type="slidenum">
              <a:rPr lang="ja-JP" altLang="en-US" smtClean="0">
                <a:latin typeface="HGP創英角ｺﾞｼｯｸUB" pitchFamily="50" charset="-128"/>
                <a:ea typeface="HGP創英角ｺﾞｼｯｸUB" pitchFamily="50" charset="-128"/>
              </a:rPr>
              <a:pPr>
                <a:defRPr/>
              </a:pPr>
              <a:t>19</a:t>
            </a:fld>
            <a:endParaRPr lang="ja-JP" altLang="en-US" dirty="0">
              <a:latin typeface="HGP創英角ｺﾞｼｯｸUB" pitchFamily="50" charset="-128"/>
              <a:ea typeface="HGP創英角ｺﾞｼｯｸUB" pitchFamily="50" charset="-128"/>
            </a:endParaRPr>
          </a:p>
        </p:txBody>
      </p:sp>
      <p:pic>
        <p:nvPicPr>
          <p:cNvPr id="5" name="図 4" descr="C:\Users\mzw\Desktop\14.png"/>
          <p:cNvPicPr/>
          <p:nvPr/>
        </p:nvPicPr>
        <p:blipFill>
          <a:blip r:embed="rId2" cstate="print"/>
          <a:srcRect/>
          <a:stretch>
            <a:fillRect/>
          </a:stretch>
        </p:blipFill>
        <p:spPr bwMode="auto">
          <a:xfrm>
            <a:off x="5004048" y="2780928"/>
            <a:ext cx="3872562" cy="3024336"/>
          </a:xfrm>
          <a:prstGeom prst="rect">
            <a:avLst/>
          </a:prstGeom>
          <a:noFill/>
          <a:ln w="9525">
            <a:noFill/>
            <a:miter lim="800000"/>
            <a:headEnd/>
            <a:tailEnd/>
          </a:ln>
        </p:spPr>
      </p:pic>
      <p:sp>
        <p:nvSpPr>
          <p:cNvPr id="6" name="テキスト ボックス 5"/>
          <p:cNvSpPr txBox="1"/>
          <p:nvPr/>
        </p:nvSpPr>
        <p:spPr>
          <a:xfrm>
            <a:off x="323528" y="1196752"/>
            <a:ext cx="377218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１．　講義で用いるツールの実行環境</a:t>
            </a:r>
            <a:endParaRPr kumimoji="1" lang="ja-JP" altLang="en-US" dirty="0">
              <a:latin typeface="HGP創英角ｺﾞｼｯｸUB" pitchFamily="50" charset="-128"/>
              <a:ea typeface="HGP創英角ｺﾞｼｯｸUB" pitchFamily="50" charset="-128"/>
            </a:endParaRPr>
          </a:p>
        </p:txBody>
      </p:sp>
      <p:sp>
        <p:nvSpPr>
          <p:cNvPr id="7" name="テキスト ボックス 6"/>
          <p:cNvSpPr txBox="1"/>
          <p:nvPr/>
        </p:nvSpPr>
        <p:spPr>
          <a:xfrm>
            <a:off x="5436096" y="1268760"/>
            <a:ext cx="3445174" cy="1200329"/>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実証モデル検証の講義で用いる</a:t>
            </a:r>
            <a:endParaRPr kumimoji="1" lang="en-US" altLang="ja-JP" dirty="0" smtClean="0">
              <a:latin typeface="HGP創英角ｺﾞｼｯｸUB" pitchFamily="50" charset="-128"/>
              <a:ea typeface="HGP創英角ｺﾞｼｯｸUB" pitchFamily="50" charset="-128"/>
            </a:endParaRPr>
          </a:p>
          <a:p>
            <a:r>
              <a:rPr lang="en-US" altLang="ja-JP" dirty="0" smtClean="0">
                <a:latin typeface="HGP創英角ｺﾞｼｯｸUB" pitchFamily="50" charset="-128"/>
                <a:ea typeface="HGP創英角ｺﾞｼｯｸUB" pitchFamily="50" charset="-128"/>
              </a:rPr>
              <a:t>Java Pathfinder </a:t>
            </a:r>
            <a:r>
              <a:rPr lang="ja-JP" altLang="en-US" dirty="0" smtClean="0">
                <a:latin typeface="HGP創英角ｺﾞｼｯｸUB" pitchFamily="50" charset="-128"/>
                <a:ea typeface="HGP創英角ｺﾞｼｯｸUB" pitchFamily="50" charset="-128"/>
              </a:rPr>
              <a:t>などをクラウド内</a:t>
            </a:r>
            <a:endParaRPr lang="en-US" altLang="ja-JP" dirty="0" smtClean="0">
              <a:latin typeface="HGP創英角ｺﾞｼｯｸUB" pitchFamily="50" charset="-128"/>
              <a:ea typeface="HGP創英角ｺﾞｼｯｸUB" pitchFamily="50" charset="-128"/>
            </a:endParaRPr>
          </a:p>
          <a:p>
            <a:r>
              <a:rPr kumimoji="1" lang="ja-JP" altLang="en-US" dirty="0" smtClean="0">
                <a:latin typeface="HGP創英角ｺﾞｼｯｸUB" pitchFamily="50" charset="-128"/>
                <a:ea typeface="HGP創英角ｺﾞｼｯｸUB" pitchFamily="50" charset="-128"/>
              </a:rPr>
              <a:t>のインスタンス上で実行し</a:t>
            </a:r>
            <a:r>
              <a:rPr kumimoji="1" lang="en-US" altLang="ja-JP" dirty="0" smtClean="0">
                <a:latin typeface="HGP創英角ｺﾞｼｯｸUB" pitchFamily="50" charset="-128"/>
                <a:ea typeface="HGP創英角ｺﾞｼｯｸUB" pitchFamily="50" charset="-128"/>
              </a:rPr>
              <a:t>VNC</a:t>
            </a:r>
            <a:r>
              <a:rPr kumimoji="1" lang="ja-JP" altLang="en-US" dirty="0" smtClean="0">
                <a:latin typeface="HGP創英角ｺﾞｼｯｸUB" pitchFamily="50" charset="-128"/>
                <a:ea typeface="HGP創英角ｺﾞｼｯｸUB" pitchFamily="50" charset="-128"/>
              </a:rPr>
              <a:t>で</a:t>
            </a:r>
            <a:endParaRPr kumimoji="1" lang="en-US" altLang="ja-JP" dirty="0" smtClean="0">
              <a:latin typeface="HGP創英角ｺﾞｼｯｸUB" pitchFamily="50" charset="-128"/>
              <a:ea typeface="HGP創英角ｺﾞｼｯｸUB" pitchFamily="50" charset="-128"/>
            </a:endParaRPr>
          </a:p>
          <a:p>
            <a:r>
              <a:rPr lang="ja-JP" altLang="en-US" dirty="0">
                <a:latin typeface="HGP創英角ｺﾞｼｯｸUB" pitchFamily="50" charset="-128"/>
                <a:ea typeface="HGP創英角ｺﾞｼｯｸUB" pitchFamily="50" charset="-128"/>
              </a:rPr>
              <a:t>アクセス</a:t>
            </a:r>
            <a:endParaRPr kumimoji="1" lang="ja-JP" altLang="en-US" dirty="0">
              <a:latin typeface="HGP創英角ｺﾞｼｯｸUB" pitchFamily="50" charset="-128"/>
              <a:ea typeface="HGP創英角ｺﾞｼｯｸUB" pitchFamily="50" charset="-128"/>
            </a:endParaRPr>
          </a:p>
        </p:txBody>
      </p:sp>
      <p:pic>
        <p:nvPicPr>
          <p:cNvPr id="4" name="図 3" descr="C:\Users\mzw\Desktop\11.png"/>
          <p:cNvPicPr/>
          <p:nvPr/>
        </p:nvPicPr>
        <p:blipFill>
          <a:blip r:embed="rId3" cstate="print"/>
          <a:srcRect/>
          <a:stretch>
            <a:fillRect/>
          </a:stretch>
        </p:blipFill>
        <p:spPr bwMode="auto">
          <a:xfrm>
            <a:off x="683568" y="1772816"/>
            <a:ext cx="3816424" cy="3152653"/>
          </a:xfrm>
          <a:prstGeom prst="rect">
            <a:avLst/>
          </a:prstGeom>
          <a:noFill/>
          <a:ln w="9525">
            <a:noFill/>
            <a:miter lim="800000"/>
            <a:headEnd/>
            <a:tailEnd/>
          </a:ln>
        </p:spPr>
      </p:pic>
      <p:sp>
        <p:nvSpPr>
          <p:cNvPr id="8" name="テキスト ボックス 7"/>
          <p:cNvSpPr txBox="1"/>
          <p:nvPr/>
        </p:nvSpPr>
        <p:spPr>
          <a:xfrm>
            <a:off x="971600" y="5229200"/>
            <a:ext cx="3361818" cy="646331"/>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受講生ごとに</a:t>
            </a:r>
            <a:r>
              <a:rPr kumimoji="1" lang="en-US" altLang="ja-JP" dirty="0" smtClean="0">
                <a:latin typeface="HGP創英角ｺﾞｼｯｸUB" pitchFamily="50" charset="-128"/>
                <a:ea typeface="HGP創英角ｺﾞｼｯｸUB" pitchFamily="50" charset="-128"/>
              </a:rPr>
              <a:t>EBS</a:t>
            </a:r>
            <a:r>
              <a:rPr kumimoji="1" lang="ja-JP" altLang="en-US" dirty="0" smtClean="0">
                <a:latin typeface="HGP創英角ｺﾞｼｯｸUB" pitchFamily="50" charset="-128"/>
                <a:ea typeface="HGP創英角ｺﾞｼｯｸUB" pitchFamily="50" charset="-128"/>
              </a:rPr>
              <a:t>を自動アタッチ</a:t>
            </a:r>
            <a:endParaRPr kumimoji="1" lang="en-US" altLang="ja-JP"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したインスタンスを</a:t>
            </a:r>
            <a:r>
              <a:rPr lang="ja-JP" altLang="en-US" dirty="0">
                <a:latin typeface="HGP創英角ｺﾞｼｯｸUB" pitchFamily="50" charset="-128"/>
                <a:ea typeface="HGP創英角ｺﾞｼｯｸUB" pitchFamily="50" charset="-128"/>
              </a:rPr>
              <a:t>提供</a:t>
            </a:r>
            <a:endParaRPr kumimoji="1" lang="en-US" altLang="ja-JP" dirty="0" smtClean="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latin typeface="HGP創英角ｺﾞｼｯｸUB" pitchFamily="50" charset="-128"/>
                <a:ea typeface="HGP創英角ｺﾞｼｯｸUB" pitchFamily="50" charset="-128"/>
              </a:rPr>
              <a:pPr>
                <a:defRPr/>
              </a:pPr>
              <a:t>2</a:t>
            </a:fld>
            <a:endParaRPr lang="ja-JP" altLang="en-US" dirty="0">
              <a:latin typeface="HGP創英角ｺﾞｼｯｸUB" pitchFamily="50" charset="-128"/>
              <a:ea typeface="HGP創英角ｺﾞｼｯｸUB" pitchFamily="50" charset="-128"/>
            </a:endParaRPr>
          </a:p>
        </p:txBody>
      </p:sp>
      <p:sp>
        <p:nvSpPr>
          <p:cNvPr id="5" name="タイトル 1"/>
          <p:cNvSpPr txBox="1">
            <a:spLocks/>
          </p:cNvSpPr>
          <p:nvPr/>
        </p:nvSpPr>
        <p:spPr bwMode="auto">
          <a:xfrm>
            <a:off x="179512" y="188640"/>
            <a:ext cx="8534400"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教育・研究にはオープンなクラウドが鍵</a:t>
            </a: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 name="コンテンツ プレースホルダー 2"/>
          <p:cNvSpPr>
            <a:spLocks noGrp="1"/>
          </p:cNvSpPr>
          <p:nvPr>
            <p:ph idx="1"/>
          </p:nvPr>
        </p:nvSpPr>
        <p:spPr>
          <a:xfrm>
            <a:off x="457200" y="1600200"/>
            <a:ext cx="8435280" cy="4492625"/>
          </a:xfrm>
        </p:spPr>
        <p:txBody>
          <a:bodyPr/>
          <a:lstStyle/>
          <a:p>
            <a:r>
              <a:rPr kumimoji="1" lang="ja-JP" altLang="en-US" sz="3200" dirty="0" smtClean="0">
                <a:latin typeface="HGP創英角ｺﾞｼｯｸUB" pitchFamily="50" charset="-128"/>
                <a:ea typeface="HGP創英角ｺﾞｼｯｸUB" pitchFamily="50" charset="-128"/>
              </a:rPr>
              <a:t>クラウドの仕組みが分かる</a:t>
            </a:r>
            <a:endParaRPr kumimoji="1" lang="en-US" altLang="ja-JP" sz="3200" dirty="0" smtClean="0">
              <a:latin typeface="HGP創英角ｺﾞｼｯｸUB" pitchFamily="50" charset="-128"/>
              <a:ea typeface="HGP創英角ｺﾞｼｯｸUB" pitchFamily="50" charset="-128"/>
            </a:endParaRPr>
          </a:p>
          <a:p>
            <a:r>
              <a:rPr kumimoji="1" lang="ja-JP" altLang="en-US" sz="3200" dirty="0" smtClean="0">
                <a:latin typeface="HGP創英角ｺﾞｼｯｸUB" pitchFamily="50" charset="-128"/>
                <a:ea typeface="HGP創英角ｺﾞｼｯｸUB" pitchFamily="50" charset="-128"/>
              </a:rPr>
              <a:t>トライ＆エラーで改良できる</a:t>
            </a:r>
            <a:endParaRPr kumimoji="1" lang="en-US" altLang="ja-JP" sz="3200" dirty="0" smtClean="0">
              <a:latin typeface="HGP創英角ｺﾞｼｯｸUB" pitchFamily="50" charset="-128"/>
              <a:ea typeface="HGP創英角ｺﾞｼｯｸUB" pitchFamily="50" charset="-128"/>
            </a:endParaRPr>
          </a:p>
          <a:p>
            <a:r>
              <a:rPr lang="ja-JP" altLang="en-US" sz="3200" dirty="0" smtClean="0">
                <a:latin typeface="HGP創英角ｺﾞｼｯｸUB" pitchFamily="50" charset="-128"/>
                <a:ea typeface="HGP創英角ｺﾞｼｯｸUB" pitchFamily="50" charset="-128"/>
              </a:rPr>
              <a:t>大学・研究機関で成果やインフラが共有できる</a:t>
            </a:r>
            <a:endParaRPr kumimoji="1" lang="ja-JP" altLang="en-US" sz="3200" dirty="0">
              <a:latin typeface="HGP創英角ｺﾞｼｯｸUB" pitchFamily="50" charset="-128"/>
              <a:ea typeface="HGP創英角ｺﾞｼｯｸUB" pitchFamily="50" charset="-128"/>
            </a:endParaRPr>
          </a:p>
        </p:txBody>
      </p:sp>
      <p:pic>
        <p:nvPicPr>
          <p:cNvPr id="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31640" y="5104929"/>
            <a:ext cx="150495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35896" y="5104929"/>
            <a:ext cx="131445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88224" y="5032921"/>
            <a:ext cx="1524000"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831504" y="5415765"/>
            <a:ext cx="2486578"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http://open.eucalyptus.com/</a:t>
            </a:r>
            <a:endParaRPr lang="ja-JP" altLang="en-US" sz="1400" dirty="0">
              <a:latin typeface="HGP創英角ｺﾞｼｯｸUB" pitchFamily="50" charset="-128"/>
              <a:ea typeface="HGP創英角ｺﾞｼｯｸUB" pitchFamily="50" charset="-128"/>
            </a:endParaRPr>
          </a:p>
        </p:txBody>
      </p:sp>
      <p:sp>
        <p:nvSpPr>
          <p:cNvPr id="11" name="正方形/長方形 10"/>
          <p:cNvSpPr/>
          <p:nvPr/>
        </p:nvSpPr>
        <p:spPr>
          <a:xfrm>
            <a:off x="6161278" y="5589240"/>
            <a:ext cx="2371162"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http://www.openstack.org/</a:t>
            </a:r>
            <a:endParaRPr lang="ja-JP" altLang="en-US" sz="1400" dirty="0">
              <a:latin typeface="HGP創英角ｺﾞｼｯｸUB" pitchFamily="50" charset="-128"/>
              <a:ea typeface="HGP創英角ｺﾞｼｯｸUB" pitchFamily="50" charset="-128"/>
            </a:endParaRPr>
          </a:p>
        </p:txBody>
      </p:sp>
      <p:sp>
        <p:nvSpPr>
          <p:cNvPr id="12" name="正方形/長方形 11"/>
          <p:cNvSpPr/>
          <p:nvPr/>
        </p:nvSpPr>
        <p:spPr>
          <a:xfrm>
            <a:off x="3814106" y="5498643"/>
            <a:ext cx="1683474"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http://wakame.jp/</a:t>
            </a:r>
            <a:endParaRPr lang="ja-JP" altLang="en-US" sz="1400" dirty="0">
              <a:latin typeface="HGP創英角ｺﾞｼｯｸUB" pitchFamily="50" charset="-128"/>
              <a:ea typeface="HGP創英角ｺﾞｼｯｸUB" pitchFamily="50" charset="-128"/>
            </a:endParaRPr>
          </a:p>
        </p:txBody>
      </p:sp>
      <p:pic>
        <p:nvPicPr>
          <p:cNvPr id="98306" name="Picture 2" descr="http://t0.gstatic.com/images?q=tbn:ANd9GcT89QMSZ9RiiyFG-U727OAQ7bDHLT2qQY673J5Gu8243GCWiwcCgg"/>
          <p:cNvPicPr>
            <a:picLocks noChangeAspect="1" noChangeArrowheads="1"/>
          </p:cNvPicPr>
          <p:nvPr/>
        </p:nvPicPr>
        <p:blipFill>
          <a:blip r:embed="rId5" cstate="print"/>
          <a:srcRect/>
          <a:stretch>
            <a:fillRect/>
          </a:stretch>
        </p:blipFill>
        <p:spPr bwMode="auto">
          <a:xfrm>
            <a:off x="3604128" y="3861048"/>
            <a:ext cx="1819275" cy="666751"/>
          </a:xfrm>
          <a:prstGeom prst="rect">
            <a:avLst/>
          </a:prstGeom>
          <a:noFill/>
        </p:spPr>
      </p:pic>
      <p:sp>
        <p:nvSpPr>
          <p:cNvPr id="13" name="正方形/長方形 12"/>
          <p:cNvSpPr/>
          <p:nvPr/>
        </p:nvSpPr>
        <p:spPr>
          <a:xfrm>
            <a:off x="3316096" y="4365104"/>
            <a:ext cx="2408032" cy="307777"/>
          </a:xfrm>
          <a:prstGeom prst="rect">
            <a:avLst/>
          </a:prstGeom>
        </p:spPr>
        <p:txBody>
          <a:bodyPr wrap="none">
            <a:spAutoFit/>
          </a:bodyPr>
          <a:lstStyle/>
          <a:p>
            <a:r>
              <a:rPr lang="en-US" altLang="ja-JP" sz="1400" dirty="0" smtClean="0">
                <a:latin typeface="HGP創英角ｺﾞｼｯｸUB" pitchFamily="50" charset="-128"/>
                <a:ea typeface="HGP創英角ｺﾞｼｯｸUB" pitchFamily="50" charset="-128"/>
              </a:rPr>
              <a:t>http://www.cloudstack.org/</a:t>
            </a:r>
            <a:endParaRPr lang="ja-JP" altLang="en-US" sz="1400" dirty="0">
              <a:latin typeface="HGP創英角ｺﾞｼｯｸUB" pitchFamily="50" charset="-128"/>
              <a:ea typeface="HGP創英角ｺﾞｼｯｸUB" pitchFamily="50" charset="-128"/>
            </a:endParaRPr>
          </a:p>
        </p:txBody>
      </p:sp>
      <p:pic>
        <p:nvPicPr>
          <p:cNvPr id="98308" name="Picture 4" descr="http://t0.gstatic.com/images?q=tbn:ANd9GcQ9xSgNwHlos7XTGGJp8rQ8tXZ1ZjFG-XxVN3kanJ6OKjf4UMDF"/>
          <p:cNvPicPr>
            <a:picLocks noChangeAspect="1" noChangeArrowheads="1"/>
          </p:cNvPicPr>
          <p:nvPr/>
        </p:nvPicPr>
        <p:blipFill>
          <a:blip r:embed="rId6" cstate="print"/>
          <a:srcRect/>
          <a:stretch>
            <a:fillRect/>
          </a:stretch>
        </p:blipFill>
        <p:spPr bwMode="auto">
          <a:xfrm>
            <a:off x="1501642" y="3789040"/>
            <a:ext cx="847725" cy="628651"/>
          </a:xfrm>
          <a:prstGeom prst="rect">
            <a:avLst/>
          </a:prstGeom>
          <a:noFill/>
        </p:spPr>
      </p:pic>
      <p:sp>
        <p:nvSpPr>
          <p:cNvPr id="15" name="正方形/長方形 14"/>
          <p:cNvSpPr/>
          <p:nvPr/>
        </p:nvSpPr>
        <p:spPr>
          <a:xfrm>
            <a:off x="925578" y="4365104"/>
            <a:ext cx="1816523" cy="307777"/>
          </a:xfrm>
          <a:prstGeom prst="rect">
            <a:avLst/>
          </a:prstGeom>
        </p:spPr>
        <p:txBody>
          <a:bodyPr wrap="none">
            <a:spAutoFit/>
          </a:bodyPr>
          <a:lstStyle/>
          <a:p>
            <a:r>
              <a:rPr lang="en-US" altLang="ja-JP" sz="1400" dirty="0">
                <a:latin typeface="HGP創英角ｺﾞｼｯｸUB" pitchFamily="50" charset="-128"/>
                <a:ea typeface="HGP創英角ｺﾞｼｯｸUB" pitchFamily="50" charset="-128"/>
              </a:rPr>
              <a:t>http</a:t>
            </a:r>
            <a:r>
              <a:rPr lang="en-US" altLang="ja-JP" sz="1400" dirty="0" smtClean="0">
                <a:latin typeface="HGP創英角ｺﾞｼｯｸUB" pitchFamily="50" charset="-128"/>
                <a:ea typeface="HGP創英角ｺﾞｼｯｸUB" pitchFamily="50" charset="-128"/>
              </a:rPr>
              <a:t>://vcl.ncsu.edu/</a:t>
            </a:r>
            <a:endParaRPr lang="ja-JP" altLang="en-US" sz="1400" dirty="0">
              <a:latin typeface="HGP創英角ｺﾞｼｯｸUB" pitchFamily="50" charset="-128"/>
              <a:ea typeface="HGP創英角ｺﾞｼｯｸUB" pitchFamily="50" charset="-128"/>
            </a:endParaRPr>
          </a:p>
        </p:txBody>
      </p:sp>
      <p:sp>
        <p:nvSpPr>
          <p:cNvPr id="17" name="正方形/長方形 16"/>
          <p:cNvSpPr/>
          <p:nvPr/>
        </p:nvSpPr>
        <p:spPr>
          <a:xfrm>
            <a:off x="6156176" y="4221088"/>
            <a:ext cx="2052165" cy="307777"/>
          </a:xfrm>
          <a:prstGeom prst="rect">
            <a:avLst/>
          </a:prstGeom>
        </p:spPr>
        <p:txBody>
          <a:bodyPr wrap="none">
            <a:spAutoFit/>
          </a:bodyPr>
          <a:lstStyle/>
          <a:p>
            <a:r>
              <a:rPr lang="en-US" altLang="ja-JP" sz="1400" dirty="0" smtClean="0">
                <a:latin typeface="HGP創英角ｺﾞｼｯｸUB" pitchFamily="50" charset="-128"/>
                <a:ea typeface="HGP創英角ｺﾞｼｯｸUB" pitchFamily="50" charset="-128"/>
              </a:rPr>
              <a:t>http://opennebula.org/</a:t>
            </a:r>
            <a:endParaRPr lang="ja-JP" altLang="en-US" sz="1400" dirty="0">
              <a:latin typeface="HGP創英角ｺﾞｼｯｸUB" pitchFamily="50" charset="-128"/>
              <a:ea typeface="HGP創英角ｺﾞｼｯｸUB" pitchFamily="50" charset="-128"/>
            </a:endParaRPr>
          </a:p>
        </p:txBody>
      </p:sp>
      <p:pic>
        <p:nvPicPr>
          <p:cNvPr id="98310" name="Picture 6" descr="http://t0.gstatic.com/images?q=tbn:ANd9GcSRM-UEVtg3C5roDOSTWUSWR7u5Jz-SxOH8h9FMObVZ9d85qY2a"/>
          <p:cNvPicPr>
            <a:picLocks noChangeAspect="1" noChangeArrowheads="1"/>
          </p:cNvPicPr>
          <p:nvPr/>
        </p:nvPicPr>
        <p:blipFill>
          <a:blip r:embed="rId7" cstate="print"/>
          <a:srcRect/>
          <a:stretch>
            <a:fillRect/>
          </a:stretch>
        </p:blipFill>
        <p:spPr bwMode="auto">
          <a:xfrm>
            <a:off x="6156176" y="3933056"/>
            <a:ext cx="1944216" cy="2872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6632"/>
            <a:ext cx="8229600" cy="764704"/>
          </a:xfrm>
        </p:spPr>
        <p:txBody>
          <a:bodyPr/>
          <a:lstStyle/>
          <a:p>
            <a:r>
              <a:rPr kumimoji="1" lang="en-US" altLang="ja-JP" dirty="0" smtClean="0">
                <a:latin typeface="HGP創英角ｺﾞｼｯｸUB" pitchFamily="50" charset="-128"/>
                <a:ea typeface="HGP創英角ｺﾞｼｯｸUB" pitchFamily="50" charset="-128"/>
              </a:rPr>
              <a:t>NII</a:t>
            </a:r>
            <a:r>
              <a:rPr kumimoji="1" lang="ja-JP" altLang="en-US" dirty="0" smtClean="0">
                <a:latin typeface="HGP創英角ｺﾞｼｯｸUB" pitchFamily="50" charset="-128"/>
                <a:ea typeface="HGP創英角ｺﾞｼｯｸUB" pitchFamily="50" charset="-128"/>
              </a:rPr>
              <a:t>　トップエスイー講義</a:t>
            </a:r>
            <a:endParaRPr kumimoji="1" lang="ja-JP" altLang="en-US"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63DB981C-A2CE-4248-B1BC-3B29F0BA9B10}" type="slidenum">
              <a:rPr lang="ja-JP" altLang="en-US" smtClean="0">
                <a:latin typeface="HGP創英角ｺﾞｼｯｸUB" pitchFamily="50" charset="-128"/>
                <a:ea typeface="HGP創英角ｺﾞｼｯｸUB" pitchFamily="50" charset="-128"/>
              </a:rPr>
              <a:pPr>
                <a:defRPr/>
              </a:pPr>
              <a:t>20</a:t>
            </a:fld>
            <a:endParaRPr lang="ja-JP" altLang="en-US" dirty="0">
              <a:latin typeface="HGP創英角ｺﾞｼｯｸUB" pitchFamily="50" charset="-128"/>
              <a:ea typeface="HGP創英角ｺﾞｼｯｸUB" pitchFamily="50" charset="-128"/>
            </a:endParaRPr>
          </a:p>
        </p:txBody>
      </p:sp>
      <p:sp>
        <p:nvSpPr>
          <p:cNvPr id="6" name="テキスト ボックス 5"/>
          <p:cNvSpPr txBox="1"/>
          <p:nvPr/>
        </p:nvSpPr>
        <p:spPr>
          <a:xfrm>
            <a:off x="323528" y="980728"/>
            <a:ext cx="4480714" cy="369332"/>
          </a:xfrm>
          <a:prstGeom prst="rect">
            <a:avLst/>
          </a:prstGeom>
          <a:noFill/>
        </p:spPr>
        <p:txBody>
          <a:bodyPr wrap="none" rtlCol="0">
            <a:spAutoFit/>
          </a:bodyPr>
          <a:lstStyle/>
          <a:p>
            <a:r>
              <a:rPr kumimoji="1" lang="en-US" altLang="ja-JP" dirty="0" smtClean="0">
                <a:latin typeface="HGP創英角ｺﾞｼｯｸUB" pitchFamily="50" charset="-128"/>
                <a:ea typeface="HGP創英角ｺﾞｼｯｸUB" pitchFamily="50" charset="-128"/>
              </a:rPr>
              <a:t>2</a:t>
            </a:r>
            <a:r>
              <a:rPr kumimoji="1" lang="ja-JP" altLang="en-US" dirty="0" err="1" smtClean="0">
                <a:latin typeface="HGP創英角ｺﾞｼｯｸUB" pitchFamily="50" charset="-128"/>
                <a:ea typeface="HGP創英角ｺﾞｼｯｸUB" pitchFamily="50" charset="-128"/>
              </a:rPr>
              <a:t>．</a:t>
            </a:r>
            <a:r>
              <a:rPr kumimoji="1" lang="ja-JP" altLang="en-US" dirty="0" smtClean="0">
                <a:latin typeface="HGP創英角ｺﾞｼｯｸUB" pitchFamily="50" charset="-128"/>
                <a:ea typeface="HGP創英角ｺﾞｼｯｸUB" pitchFamily="50" charset="-128"/>
              </a:rPr>
              <a:t>　クラウド特論 </a:t>
            </a:r>
            <a:r>
              <a:rPr lang="ja-JP" altLang="en-US" dirty="0" smtClean="0">
                <a:latin typeface="HGP創英角ｺﾞｼｯｸUB" pitchFamily="50" charset="-128"/>
                <a:ea typeface="HGP創英角ｺﾞｼｯｸUB" pitchFamily="50" charset="-128"/>
              </a:rPr>
              <a:t>（１）</a:t>
            </a:r>
            <a:r>
              <a:rPr kumimoji="1" lang="ja-JP" altLang="en-US" dirty="0" smtClean="0">
                <a:latin typeface="HGP創英角ｺﾞｼｯｸUB" pitchFamily="50" charset="-128"/>
                <a:ea typeface="HGP創英角ｺﾞｼｯｸUB" pitchFamily="50" charset="-128"/>
              </a:rPr>
              <a:t>　</a:t>
            </a:r>
            <a:r>
              <a:rPr kumimoji="1" lang="en-US" altLang="ja-JP" dirty="0" smtClean="0">
                <a:latin typeface="HGP創英角ｺﾞｼｯｸUB" pitchFamily="50" charset="-128"/>
                <a:ea typeface="HGP創英角ｺﾞｼｯｸUB" pitchFamily="50" charset="-128"/>
              </a:rPr>
              <a:t>(2010.8.11-8.12)</a:t>
            </a:r>
            <a:endParaRPr kumimoji="1" lang="ja-JP" altLang="en-US" dirty="0">
              <a:latin typeface="HGP創英角ｺﾞｼｯｸUB" pitchFamily="50" charset="-128"/>
              <a:ea typeface="HGP創英角ｺﾞｼｯｸUB" pitchFamily="50" charset="-128"/>
            </a:endParaRPr>
          </a:p>
        </p:txBody>
      </p:sp>
      <p:sp>
        <p:nvSpPr>
          <p:cNvPr id="9" name="コンテンツ プレースホルダ 2"/>
          <p:cNvSpPr txBox="1">
            <a:spLocks/>
          </p:cNvSpPr>
          <p:nvPr/>
        </p:nvSpPr>
        <p:spPr>
          <a:xfrm>
            <a:off x="642938" y="1166961"/>
            <a:ext cx="3857625" cy="528637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［１日目］</a:t>
            </a:r>
            <a:endPar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（１） クラウドコンピューティング概説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クラウドコンピューティングの特徴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クラウドコンピューティングの分類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クラウドコンピューティング現状と事例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（２） </a:t>
            </a: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edubase Cloud</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利用導入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edubase Cloud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の概要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edubase Cloud</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利用演習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ja-JP" altLang="en-US" sz="1400" b="1"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［２日目］</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（３） クラウドにおける分散処理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Map-Reduce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プログラミングパラダイム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Hadoop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を用いたプログラミング演習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（４） クラウドを使った分散モデル検証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分散モデル検証とは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DiVinE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DiVinE2.1</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a:t>
            </a: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Windows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クライアント）での実習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DiVinE Cluster(</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クラウド</a:t>
            </a: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での実習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altLang="ja-JP"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r>
              <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クラウド上での検証に関する議論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1" lang="ja-JP" altLang="en-US" sz="14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endParaRPr>
          </a:p>
        </p:txBody>
      </p:sp>
      <p:sp>
        <p:nvSpPr>
          <p:cNvPr id="10" name="正方形/長方形 9"/>
          <p:cNvSpPr/>
          <p:nvPr/>
        </p:nvSpPr>
        <p:spPr>
          <a:xfrm>
            <a:off x="4357688" y="1952773"/>
            <a:ext cx="45720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ja-JP" altLang="en-US" dirty="0">
                <a:latin typeface="HGP創英角ｺﾞｼｯｸUB" pitchFamily="50" charset="-128"/>
                <a:ea typeface="HGP創英角ｺﾞｼｯｸUB" pitchFamily="50" charset="-128"/>
              </a:rPr>
              <a:t> クラウド入門として、</a:t>
            </a:r>
            <a:endParaRPr lang="en-US" altLang="ja-JP" dirty="0">
              <a:latin typeface="HGP創英角ｺﾞｼｯｸUB" pitchFamily="50" charset="-128"/>
              <a:ea typeface="HGP創英角ｺﾞｼｯｸUB" pitchFamily="50" charset="-128"/>
            </a:endParaRPr>
          </a:p>
          <a:p>
            <a:pPr fontAlgn="auto">
              <a:spcBef>
                <a:spcPts val="0"/>
              </a:spcBef>
              <a:spcAft>
                <a:spcPts val="0"/>
              </a:spcAft>
              <a:defRPr/>
            </a:pPr>
            <a:r>
              <a:rPr lang="ja-JP" altLang="en-US" dirty="0">
                <a:latin typeface="HGP創英角ｺﾞｼｯｸUB" pitchFamily="50" charset="-128"/>
                <a:ea typeface="HGP創英角ｺﾞｼｯｸUB" pitchFamily="50" charset="-128"/>
              </a:rPr>
              <a:t>クラウドコンピューティングに関する概説と２日目の演習に必要なクラウド利用に関する導入</a:t>
            </a:r>
          </a:p>
        </p:txBody>
      </p:sp>
      <p:sp>
        <p:nvSpPr>
          <p:cNvPr id="11" name="正方形/長方形 10"/>
          <p:cNvSpPr/>
          <p:nvPr/>
        </p:nvSpPr>
        <p:spPr>
          <a:xfrm>
            <a:off x="4357688" y="4381648"/>
            <a:ext cx="4572000" cy="12001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ja-JP" altLang="en-US" dirty="0">
                <a:latin typeface="HGP創英角ｺﾞｼｯｸUB" pitchFamily="50" charset="-128"/>
                <a:ea typeface="HGP創英角ｺﾞｼｯｸUB" pitchFamily="50" charset="-128"/>
              </a:rPr>
              <a:t> クラウド活用として、</a:t>
            </a:r>
            <a:endParaRPr lang="en-US" altLang="ja-JP" dirty="0">
              <a:latin typeface="HGP創英角ｺﾞｼｯｸUB" pitchFamily="50" charset="-128"/>
              <a:ea typeface="HGP創英角ｺﾞｼｯｸUB" pitchFamily="50" charset="-128"/>
            </a:endParaRPr>
          </a:p>
          <a:p>
            <a:pPr fontAlgn="auto">
              <a:spcBef>
                <a:spcPts val="0"/>
              </a:spcBef>
              <a:spcAft>
                <a:spcPts val="0"/>
              </a:spcAft>
              <a:defRPr/>
            </a:pPr>
            <a:r>
              <a:rPr lang="en-US" altLang="ja-JP" dirty="0" err="1">
                <a:latin typeface="HGP創英角ｺﾞｼｯｸUB" pitchFamily="50" charset="-128"/>
                <a:ea typeface="HGP創英角ｺﾞｼｯｸUB" pitchFamily="50" charset="-128"/>
              </a:rPr>
              <a:t>Hadoop</a:t>
            </a:r>
            <a:r>
              <a:rPr lang="ja-JP" altLang="en-US" dirty="0">
                <a:latin typeface="HGP創英角ｺﾞｼｯｸUB" pitchFamily="50" charset="-128"/>
                <a:ea typeface="HGP創英角ｺﾞｼｯｸUB" pitchFamily="50" charset="-128"/>
              </a:rPr>
              <a:t>と</a:t>
            </a:r>
            <a:r>
              <a:rPr lang="en-US" altLang="ja-JP" dirty="0">
                <a:latin typeface="HGP創英角ｺﾞｼｯｸUB" pitchFamily="50" charset="-128"/>
                <a:ea typeface="HGP創英角ｺﾞｼｯｸUB" pitchFamily="50" charset="-128"/>
              </a:rPr>
              <a:t>MPI</a:t>
            </a:r>
            <a:r>
              <a:rPr lang="ja-JP" altLang="en-US" dirty="0">
                <a:latin typeface="HGP創英角ｺﾞｼｯｸUB" pitchFamily="50" charset="-128"/>
                <a:ea typeface="HGP創英角ｺﾞｼｯｸUB" pitchFamily="50" charset="-128"/>
              </a:rPr>
              <a:t>のそれぞれのフレームワークに沿った活用事例を紹介し、そのフレームワーク上での演習実施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16632"/>
            <a:ext cx="8229600" cy="764704"/>
          </a:xfrm>
        </p:spPr>
        <p:txBody>
          <a:bodyPr/>
          <a:lstStyle/>
          <a:p>
            <a:r>
              <a:rPr kumimoji="1" lang="en-US" altLang="ja-JP" dirty="0" smtClean="0">
                <a:latin typeface="HGP創英角ｺﾞｼｯｸUB" pitchFamily="50" charset="-128"/>
                <a:ea typeface="HGP創英角ｺﾞｼｯｸUB" pitchFamily="50" charset="-128"/>
              </a:rPr>
              <a:t>NII</a:t>
            </a:r>
            <a:r>
              <a:rPr kumimoji="1" lang="ja-JP" altLang="en-US" dirty="0" smtClean="0">
                <a:latin typeface="HGP創英角ｺﾞｼｯｸUB" pitchFamily="50" charset="-128"/>
                <a:ea typeface="HGP創英角ｺﾞｼｯｸUB" pitchFamily="50" charset="-128"/>
              </a:rPr>
              <a:t>　トップエスイー講義</a:t>
            </a:r>
            <a:endParaRPr kumimoji="1" lang="ja-JP" altLang="en-US"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63DB981C-A2CE-4248-B1BC-3B29F0BA9B10}" type="slidenum">
              <a:rPr lang="ja-JP" altLang="en-US" smtClean="0">
                <a:latin typeface="HGP創英角ｺﾞｼｯｸUB" pitchFamily="50" charset="-128"/>
                <a:ea typeface="HGP創英角ｺﾞｼｯｸUB" pitchFamily="50" charset="-128"/>
              </a:rPr>
              <a:pPr>
                <a:defRPr/>
              </a:pPr>
              <a:t>21</a:t>
            </a:fld>
            <a:endParaRPr lang="ja-JP" altLang="en-US" dirty="0">
              <a:latin typeface="HGP創英角ｺﾞｼｯｸUB" pitchFamily="50" charset="-128"/>
              <a:ea typeface="HGP創英角ｺﾞｼｯｸUB" pitchFamily="50" charset="-128"/>
            </a:endParaRPr>
          </a:p>
        </p:txBody>
      </p:sp>
      <p:sp>
        <p:nvSpPr>
          <p:cNvPr id="6" name="テキスト ボックス 5"/>
          <p:cNvSpPr txBox="1"/>
          <p:nvPr/>
        </p:nvSpPr>
        <p:spPr>
          <a:xfrm>
            <a:off x="323528" y="980728"/>
            <a:ext cx="3921266" cy="369332"/>
          </a:xfrm>
          <a:prstGeom prst="rect">
            <a:avLst/>
          </a:prstGeom>
          <a:noFill/>
        </p:spPr>
        <p:txBody>
          <a:bodyPr wrap="none" rtlCol="0">
            <a:spAutoFit/>
          </a:bodyPr>
          <a:lstStyle/>
          <a:p>
            <a:r>
              <a:rPr kumimoji="1" lang="en-US" altLang="ja-JP" dirty="0" smtClean="0">
                <a:latin typeface="HGP創英角ｺﾞｼｯｸUB" pitchFamily="50" charset="-128"/>
                <a:ea typeface="HGP創英角ｺﾞｼｯｸUB" pitchFamily="50" charset="-128"/>
              </a:rPr>
              <a:t>3</a:t>
            </a:r>
            <a:r>
              <a:rPr kumimoji="1" lang="ja-JP" altLang="en-US" dirty="0" err="1" smtClean="0">
                <a:latin typeface="HGP創英角ｺﾞｼｯｸUB" pitchFamily="50" charset="-128"/>
                <a:ea typeface="HGP創英角ｺﾞｼｯｸUB" pitchFamily="50" charset="-128"/>
              </a:rPr>
              <a:t>．</a:t>
            </a:r>
            <a:r>
              <a:rPr kumimoji="1" lang="ja-JP" altLang="en-US" dirty="0" smtClean="0">
                <a:latin typeface="HGP創英角ｺﾞｼｯｸUB" pitchFamily="50" charset="-128"/>
                <a:ea typeface="HGP創英角ｺﾞｼｯｸUB" pitchFamily="50" charset="-128"/>
              </a:rPr>
              <a:t>　クラウド特論　（２）　</a:t>
            </a:r>
            <a:r>
              <a:rPr kumimoji="1" lang="en-US" altLang="ja-JP" dirty="0" smtClean="0">
                <a:latin typeface="HGP創英角ｺﾞｼｯｸUB" pitchFamily="50" charset="-128"/>
                <a:ea typeface="HGP創英角ｺﾞｼｯｸUB" pitchFamily="50" charset="-128"/>
              </a:rPr>
              <a:t>(2011.2.7)</a:t>
            </a:r>
            <a:endParaRPr kumimoji="1" lang="ja-JP" altLang="en-US" dirty="0">
              <a:latin typeface="HGP創英角ｺﾞｼｯｸUB" pitchFamily="50" charset="-128"/>
              <a:ea typeface="HGP創英角ｺﾞｼｯｸUB" pitchFamily="50" charset="-128"/>
            </a:endParaRPr>
          </a:p>
        </p:txBody>
      </p:sp>
      <p:sp>
        <p:nvSpPr>
          <p:cNvPr id="9" name="コンテンツ プレースホルダ 2"/>
          <p:cNvSpPr txBox="1">
            <a:spLocks/>
          </p:cNvSpPr>
          <p:nvPr/>
        </p:nvSpPr>
        <p:spPr>
          <a:xfrm>
            <a:off x="539552" y="1484784"/>
            <a:ext cx="4536504" cy="3240359"/>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1" lang="ja-JP" altLang="en-US" sz="1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endParaRPr>
          </a:p>
          <a:p>
            <a:r>
              <a:rPr lang="ja-JP" altLang="en-US" sz="1600" dirty="0" smtClean="0">
                <a:latin typeface="HGP創英角ｺﾞｼｯｸUB" pitchFamily="50" charset="-128"/>
                <a:ea typeface="HGP創英角ｺﾞｼｯｸUB" pitchFamily="50" charset="-128"/>
              </a:rPr>
              <a:t>（１）　クラウドコンピューティング基盤</a:t>
            </a:r>
            <a:br>
              <a:rPr lang="ja-JP" altLang="en-US"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OSS </a:t>
            </a:r>
            <a:r>
              <a:rPr lang="ja-JP" altLang="en-US" sz="1600" dirty="0" smtClean="0">
                <a:latin typeface="HGP創英角ｺﾞｼｯｸUB" pitchFamily="50" charset="-128"/>
                <a:ea typeface="HGP創英角ｺﾞｼｯｸUB" pitchFamily="50" charset="-128"/>
              </a:rPr>
              <a:t>クラウド基盤の動作上の仕組み</a:t>
            </a:r>
            <a:br>
              <a:rPr lang="ja-JP" altLang="en-US"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OSS </a:t>
            </a:r>
            <a:r>
              <a:rPr lang="ja-JP" altLang="en-US" sz="1600" dirty="0" smtClean="0">
                <a:latin typeface="HGP創英角ｺﾞｼｯｸUB" pitchFamily="50" charset="-128"/>
                <a:ea typeface="HGP創英角ｺﾞｼｯｸUB" pitchFamily="50" charset="-128"/>
              </a:rPr>
              <a:t>クラウド上のアプリケーション</a:t>
            </a:r>
            <a:endParaRPr lang="en-US" altLang="ja-JP" sz="1600" dirty="0" smtClean="0">
              <a:latin typeface="HGP創英角ｺﾞｼｯｸUB" pitchFamily="50" charset="-128"/>
              <a:ea typeface="HGP創英角ｺﾞｼｯｸUB" pitchFamily="50" charset="-128"/>
            </a:endParaRPr>
          </a:p>
          <a:p>
            <a:endParaRPr lang="ja-JP" altLang="en-US" sz="1600" dirty="0" smtClean="0">
              <a:latin typeface="HGP創英角ｺﾞｼｯｸUB" pitchFamily="50" charset="-128"/>
              <a:ea typeface="HGP創英角ｺﾞｼｯｸUB" pitchFamily="50" charset="-128"/>
            </a:endParaRPr>
          </a:p>
          <a:p>
            <a:r>
              <a:rPr lang="ja-JP" altLang="en-US" sz="1600" dirty="0" smtClean="0">
                <a:latin typeface="HGP創英角ｺﾞｼｯｸUB" pitchFamily="50" charset="-128"/>
                <a:ea typeface="HGP創英角ｺﾞｼｯｸUB" pitchFamily="50" charset="-128"/>
              </a:rPr>
              <a:t>（２）　</a:t>
            </a:r>
            <a:r>
              <a:rPr lang="en-US" altLang="ja-JP" sz="1600" dirty="0" smtClean="0">
                <a:latin typeface="HGP創英角ｺﾞｼｯｸUB" pitchFamily="50" charset="-128"/>
                <a:ea typeface="HGP創英角ｺﾞｼｯｸUB" pitchFamily="50" charset="-128"/>
              </a:rPr>
              <a:t>Web</a:t>
            </a:r>
            <a:r>
              <a:rPr lang="ja-JP" altLang="en-US" sz="1600" dirty="0" smtClean="0">
                <a:latin typeface="HGP創英角ｺﾞｼｯｸUB" pitchFamily="50" charset="-128"/>
                <a:ea typeface="HGP創英角ｺﾞｼｯｸUB" pitchFamily="50" charset="-128"/>
              </a:rPr>
              <a:t>三層モデル </a:t>
            </a:r>
            <a:r>
              <a:rPr lang="en-US" altLang="ja-JP" sz="1600" dirty="0" smtClean="0">
                <a:latin typeface="HGP創英角ｺﾞｼｯｸUB" pitchFamily="50" charset="-128"/>
                <a:ea typeface="HGP創英角ｺﾞｼｯｸUB" pitchFamily="50" charset="-128"/>
              </a:rPr>
              <a:t/>
            </a:r>
            <a:br>
              <a:rPr lang="en-US" altLang="ja-JP"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Web </a:t>
            </a:r>
            <a:r>
              <a:rPr lang="ja-JP" altLang="en-US" sz="1600" dirty="0" smtClean="0">
                <a:latin typeface="HGP創英角ｺﾞｼｯｸUB" pitchFamily="50" charset="-128"/>
                <a:ea typeface="HGP創英角ｺﾞｼｯｸUB" pitchFamily="50" charset="-128"/>
              </a:rPr>
              <a:t>システムの基礎</a:t>
            </a:r>
            <a:br>
              <a:rPr lang="ja-JP" altLang="en-US"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Web </a:t>
            </a:r>
            <a:r>
              <a:rPr lang="ja-JP" altLang="en-US" sz="1600" dirty="0" smtClean="0">
                <a:latin typeface="HGP創英角ｺﾞｼｯｸUB" pitchFamily="50" charset="-128"/>
                <a:ea typeface="HGP創英角ｺﾞｼｯｸUB" pitchFamily="50" charset="-128"/>
              </a:rPr>
              <a:t>システムのスケーリング</a:t>
            </a:r>
            <a:br>
              <a:rPr lang="ja-JP" altLang="en-US"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a:t>
            </a:r>
            <a:r>
              <a:rPr lang="ja-JP" altLang="en-US" sz="1600" dirty="0" smtClean="0">
                <a:latin typeface="HGP創英角ｺﾞｼｯｸUB" pitchFamily="50" charset="-128"/>
                <a:ea typeface="HGP創英角ｺﾞｼｯｸUB" pitchFamily="50" charset="-128"/>
              </a:rPr>
              <a:t>クラウド上での </a:t>
            </a:r>
            <a:r>
              <a:rPr lang="en-US" altLang="ja-JP" sz="1600" dirty="0" smtClean="0">
                <a:latin typeface="HGP創英角ｺﾞｼｯｸUB" pitchFamily="50" charset="-128"/>
                <a:ea typeface="HGP創英角ｺﾞｼｯｸUB" pitchFamily="50" charset="-128"/>
              </a:rPr>
              <a:t>Web </a:t>
            </a:r>
            <a:r>
              <a:rPr lang="ja-JP" altLang="en-US" sz="1600" dirty="0" smtClean="0">
                <a:latin typeface="HGP創英角ｺﾞｼｯｸUB" pitchFamily="50" charset="-128"/>
                <a:ea typeface="HGP創英角ｺﾞｼｯｸUB" pitchFamily="50" charset="-128"/>
              </a:rPr>
              <a:t>システムのスケールアウト</a:t>
            </a:r>
            <a:r>
              <a:rPr lang="en-US" altLang="ja-JP" sz="1600" dirty="0" smtClean="0">
                <a:latin typeface="HGP創英角ｺﾞｼｯｸUB" pitchFamily="50" charset="-128"/>
                <a:ea typeface="HGP創英角ｺﾞｼｯｸUB" pitchFamily="50" charset="-128"/>
              </a:rPr>
              <a:t/>
            </a:r>
            <a:br>
              <a:rPr lang="en-US" altLang="ja-JP"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a:t>
            </a:r>
            <a:r>
              <a:rPr lang="ja-JP" altLang="en-US" sz="1600" dirty="0" smtClean="0">
                <a:latin typeface="HGP創英角ｺﾞｼｯｸUB" pitchFamily="50" charset="-128"/>
                <a:ea typeface="HGP創英角ｺﾞｼｯｸUB" pitchFamily="50" charset="-128"/>
              </a:rPr>
              <a:t>サンプルアプリケーション設定</a:t>
            </a:r>
            <a:br>
              <a:rPr lang="ja-JP" altLang="en-US"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a:t>
            </a:r>
            <a:r>
              <a:rPr lang="en-US" altLang="ja-JP" sz="1600" dirty="0" err="1" smtClean="0">
                <a:latin typeface="HGP創英角ｺﾞｼｯｸUB" pitchFamily="50" charset="-128"/>
                <a:ea typeface="HGP創英角ｺﾞｼｯｸUB" pitchFamily="50" charset="-128"/>
              </a:rPr>
              <a:t>Teracotta</a:t>
            </a:r>
            <a:r>
              <a:rPr lang="en-US" altLang="ja-JP" sz="1600" dirty="0" smtClean="0">
                <a:latin typeface="HGP創英角ｺﾞｼｯｸUB" pitchFamily="50" charset="-128"/>
                <a:ea typeface="HGP創英角ｺﾞｼｯｸUB" pitchFamily="50" charset="-128"/>
              </a:rPr>
              <a:t> </a:t>
            </a:r>
            <a:r>
              <a:rPr lang="ja-JP" altLang="en-US" sz="1600" dirty="0" smtClean="0">
                <a:latin typeface="HGP創英角ｺﾞｼｯｸUB" pitchFamily="50" charset="-128"/>
                <a:ea typeface="HGP創英角ｺﾞｼｯｸUB" pitchFamily="50" charset="-128"/>
              </a:rPr>
              <a:t>を利用したスケールアウト</a:t>
            </a:r>
            <a:br>
              <a:rPr lang="ja-JP" altLang="en-US" sz="1600" dirty="0" smtClean="0">
                <a:latin typeface="HGP創英角ｺﾞｼｯｸUB" pitchFamily="50" charset="-128"/>
                <a:ea typeface="HGP創英角ｺﾞｼｯｸUB" pitchFamily="50" charset="-128"/>
              </a:rPr>
            </a:br>
            <a:r>
              <a:rPr lang="en-US" altLang="ja-JP" sz="1600" dirty="0" smtClean="0">
                <a:latin typeface="HGP創英角ｺﾞｼｯｸUB" pitchFamily="50" charset="-128"/>
                <a:ea typeface="HGP創英角ｺﾞｼｯｸUB" pitchFamily="50" charset="-128"/>
              </a:rPr>
              <a:t>- </a:t>
            </a:r>
            <a:r>
              <a:rPr lang="en-US" altLang="ja-JP" sz="1600" dirty="0" err="1" smtClean="0">
                <a:latin typeface="HGP創英角ｺﾞｼｯｸUB" pitchFamily="50" charset="-128"/>
                <a:ea typeface="HGP創英角ｺﾞｼｯｸUB" pitchFamily="50" charset="-128"/>
              </a:rPr>
              <a:t>Teracotta</a:t>
            </a:r>
            <a:r>
              <a:rPr lang="en-US" altLang="ja-JP" sz="1600" dirty="0" smtClean="0">
                <a:latin typeface="HGP創英角ｺﾞｼｯｸUB" pitchFamily="50" charset="-128"/>
                <a:ea typeface="HGP創英角ｺﾞｼｯｸUB" pitchFamily="50" charset="-128"/>
              </a:rPr>
              <a:t> </a:t>
            </a:r>
            <a:r>
              <a:rPr lang="ja-JP" altLang="en-US" sz="1600" dirty="0" smtClean="0">
                <a:latin typeface="HGP創英角ｺﾞｼｯｸUB" pitchFamily="50" charset="-128"/>
                <a:ea typeface="HGP創英角ｺﾞｼｯｸUB" pitchFamily="50" charset="-128"/>
              </a:rPr>
              <a:t>の利点、欠点</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1" lang="ja-JP" altLang="en-US" sz="1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endParaRPr>
          </a:p>
        </p:txBody>
      </p:sp>
      <p:sp>
        <p:nvSpPr>
          <p:cNvPr id="11" name="正方形/長方形 10"/>
          <p:cNvSpPr/>
          <p:nvPr/>
        </p:nvSpPr>
        <p:spPr>
          <a:xfrm>
            <a:off x="4283968" y="1772816"/>
            <a:ext cx="4572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ja-JP" altLang="en-US" dirty="0">
                <a:latin typeface="HGP創英角ｺﾞｼｯｸUB" pitchFamily="50" charset="-128"/>
                <a:ea typeface="HGP創英角ｺﾞｼｯｸUB" pitchFamily="50" charset="-128"/>
              </a:rPr>
              <a:t> クラウド活用として、</a:t>
            </a:r>
            <a:endParaRPr lang="en-US" altLang="ja-JP" dirty="0">
              <a:latin typeface="HGP創英角ｺﾞｼｯｸUB" pitchFamily="50" charset="-128"/>
              <a:ea typeface="HGP創英角ｺﾞｼｯｸUB" pitchFamily="50" charset="-128"/>
            </a:endParaRPr>
          </a:p>
          <a:p>
            <a:pPr fontAlgn="auto">
              <a:spcBef>
                <a:spcPts val="0"/>
              </a:spcBef>
              <a:spcAft>
                <a:spcPts val="0"/>
              </a:spcAft>
              <a:defRPr/>
            </a:pPr>
            <a:r>
              <a:rPr lang="en-US" altLang="ja-JP" dirty="0" smtClean="0">
                <a:latin typeface="HGP創英角ｺﾞｼｯｸUB" pitchFamily="50" charset="-128"/>
                <a:ea typeface="HGP創英角ｺﾞｼｯｸUB" pitchFamily="50" charset="-128"/>
              </a:rPr>
              <a:t>Web</a:t>
            </a:r>
            <a:r>
              <a:rPr lang="ja-JP" altLang="en-US" dirty="0" smtClean="0">
                <a:latin typeface="HGP創英角ｺﾞｼｯｸUB" pitchFamily="50" charset="-128"/>
                <a:ea typeface="HGP創英角ｺﾞｼｯｸUB" pitchFamily="50" charset="-128"/>
              </a:rPr>
              <a:t>フレームワーク</a:t>
            </a:r>
            <a:r>
              <a:rPr lang="ja-JP" altLang="en-US" dirty="0">
                <a:latin typeface="HGP創英角ｺﾞｼｯｸUB" pitchFamily="50" charset="-128"/>
                <a:ea typeface="HGP創英角ｺﾞｼｯｸUB" pitchFamily="50" charset="-128"/>
              </a:rPr>
              <a:t>に沿った活用事例を紹介し、そのフレームワーク上での演習実施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16632"/>
            <a:ext cx="8229600" cy="582594"/>
          </a:xfrm>
        </p:spPr>
        <p:txBody>
          <a:bodyPr/>
          <a:lstStyle/>
          <a:p>
            <a:r>
              <a:rPr kumimoji="1" lang="ja-JP" altLang="en-US" dirty="0" smtClean="0">
                <a:latin typeface="HGP創英角ｺﾞｼｯｸUB" pitchFamily="50" charset="-128"/>
                <a:ea typeface="HGP創英角ｺﾞｼｯｸUB" pitchFamily="50" charset="-128"/>
              </a:rPr>
              <a:t>トップエスイー講義　教材内容例</a:t>
            </a:r>
            <a:endParaRPr kumimoji="1" lang="ja-JP" altLang="en-US"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22</a:t>
            </a:fld>
            <a:endParaRPr lang="ja-JP" altLang="en-US" dirty="0"/>
          </a:p>
        </p:txBody>
      </p:sp>
      <p:pic>
        <p:nvPicPr>
          <p:cNvPr id="123907" name="Picture 3"/>
          <p:cNvPicPr>
            <a:picLocks noChangeAspect="1" noChangeArrowheads="1"/>
          </p:cNvPicPr>
          <p:nvPr/>
        </p:nvPicPr>
        <p:blipFill>
          <a:blip r:embed="rId2" cstate="print"/>
          <a:srcRect/>
          <a:stretch>
            <a:fillRect/>
          </a:stretch>
        </p:blipFill>
        <p:spPr bwMode="auto">
          <a:xfrm>
            <a:off x="0" y="764704"/>
            <a:ext cx="5761616" cy="5381848"/>
          </a:xfrm>
          <a:prstGeom prst="rect">
            <a:avLst/>
          </a:prstGeom>
          <a:noFill/>
          <a:ln w="9525">
            <a:noFill/>
            <a:miter lim="800000"/>
            <a:headEnd/>
            <a:tailEnd/>
          </a:ln>
        </p:spPr>
      </p:pic>
      <p:pic>
        <p:nvPicPr>
          <p:cNvPr id="123909" name="Picture 5"/>
          <p:cNvPicPr>
            <a:picLocks noChangeAspect="1" noChangeArrowheads="1"/>
          </p:cNvPicPr>
          <p:nvPr/>
        </p:nvPicPr>
        <p:blipFill>
          <a:blip r:embed="rId3" cstate="print"/>
          <a:srcRect/>
          <a:stretch>
            <a:fillRect/>
          </a:stretch>
        </p:blipFill>
        <p:spPr bwMode="auto">
          <a:xfrm>
            <a:off x="5305402" y="1196752"/>
            <a:ext cx="3838598"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17" descr="MC900431620[1]"/>
          <p:cNvPicPr>
            <a:picLocks noChangeAspect="1" noChangeArrowheads="1"/>
          </p:cNvPicPr>
          <p:nvPr/>
        </p:nvPicPr>
        <p:blipFill>
          <a:blip r:embed="rId3" cstate="print">
            <a:lum bright="40000"/>
            <a:extLst>
              <a:ext uri="{28A0092B-C50C-407E-A947-70E740481C1C}">
                <a14:useLocalDpi xmlns="" xmlns:a14="http://schemas.microsoft.com/office/drawing/2010/main" val="0"/>
              </a:ext>
            </a:extLst>
          </a:blip>
          <a:srcRect/>
          <a:stretch>
            <a:fillRect/>
          </a:stretch>
        </p:blipFill>
        <p:spPr bwMode="auto">
          <a:xfrm>
            <a:off x="2592388" y="1196181"/>
            <a:ext cx="3600450" cy="360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5" name="AutoShape 310"/>
          <p:cNvSpPr>
            <a:spLocks noChangeArrowheads="1"/>
          </p:cNvSpPr>
          <p:nvPr/>
        </p:nvSpPr>
        <p:spPr bwMode="auto">
          <a:xfrm>
            <a:off x="215900" y="1124744"/>
            <a:ext cx="4394200" cy="4608512"/>
          </a:xfrm>
          <a:prstGeom prst="roundRect">
            <a:avLst>
              <a:gd name="adj" fmla="val 11347"/>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defTabSz="914400">
              <a:defRPr/>
            </a:pPr>
            <a:endParaRPr lang="ja-JP" altLang="en-US" sz="2000" b="1">
              <a:latin typeface="HGP創英角ｺﾞｼｯｸUB" pitchFamily="50" charset="-128"/>
              <a:ea typeface="HGP創英角ｺﾞｼｯｸUB" pitchFamily="50" charset="-128"/>
              <a:cs typeface="Osaka"/>
            </a:endParaRPr>
          </a:p>
        </p:txBody>
      </p:sp>
      <p:sp>
        <p:nvSpPr>
          <p:cNvPr id="3076" name="AutoShape 311"/>
          <p:cNvSpPr>
            <a:spLocks noChangeArrowheads="1"/>
          </p:cNvSpPr>
          <p:nvPr/>
        </p:nvSpPr>
        <p:spPr bwMode="auto">
          <a:xfrm>
            <a:off x="4464050" y="1124744"/>
            <a:ext cx="4394200" cy="4608512"/>
          </a:xfrm>
          <a:prstGeom prst="roundRect">
            <a:avLst>
              <a:gd name="adj" fmla="val 11347"/>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pPr defTabSz="914400">
              <a:defRPr/>
            </a:pPr>
            <a:endParaRPr lang="ja-JP" altLang="en-US" sz="2000" b="1">
              <a:latin typeface="HGP創英角ｺﾞｼｯｸUB" pitchFamily="50" charset="-128"/>
              <a:ea typeface="HGP創英角ｺﾞｼｯｸUB" pitchFamily="50" charset="-128"/>
              <a:cs typeface="Osaka"/>
            </a:endParaRPr>
          </a:p>
        </p:txBody>
      </p:sp>
      <p:pic>
        <p:nvPicPr>
          <p:cNvPr id="20485" name="Picture 217" descr="MC900040015[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0363" y="1267619"/>
            <a:ext cx="1501775" cy="138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44"/>
          <p:cNvGrpSpPr>
            <a:grpSpLocks/>
          </p:cNvGrpSpPr>
          <p:nvPr/>
        </p:nvGrpSpPr>
        <p:grpSpPr bwMode="auto">
          <a:xfrm>
            <a:off x="647700" y="4622006"/>
            <a:ext cx="1223963" cy="463550"/>
            <a:chOff x="113" y="1933"/>
            <a:chExt cx="771" cy="292"/>
          </a:xfrm>
        </p:grpSpPr>
        <p:sp>
          <p:nvSpPr>
            <p:cNvPr id="20566" name="Rectangle 145"/>
            <p:cNvSpPr>
              <a:spLocks noChangeArrowheads="1"/>
            </p:cNvSpPr>
            <p:nvPr/>
          </p:nvSpPr>
          <p:spPr bwMode="auto">
            <a:xfrm>
              <a:off x="158" y="1979"/>
              <a:ext cx="91" cy="22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67" name="Rectangle 146"/>
            <p:cNvSpPr>
              <a:spLocks noChangeArrowheads="1"/>
            </p:cNvSpPr>
            <p:nvPr/>
          </p:nvSpPr>
          <p:spPr bwMode="auto">
            <a:xfrm>
              <a:off x="330" y="2042"/>
              <a:ext cx="191" cy="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68" name="Rectangle 147"/>
            <p:cNvSpPr>
              <a:spLocks noChangeArrowheads="1"/>
            </p:cNvSpPr>
            <p:nvPr/>
          </p:nvSpPr>
          <p:spPr bwMode="auto">
            <a:xfrm>
              <a:off x="599" y="2068"/>
              <a:ext cx="229" cy="1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69" name="Rectangle 148"/>
            <p:cNvSpPr>
              <a:spLocks noChangeArrowheads="1"/>
            </p:cNvSpPr>
            <p:nvPr/>
          </p:nvSpPr>
          <p:spPr bwMode="auto">
            <a:xfrm>
              <a:off x="643" y="1961"/>
              <a:ext cx="105" cy="15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pic>
          <p:nvPicPr>
            <p:cNvPr id="20570" name="Picture 149" descr="build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3" y="1933"/>
              <a:ext cx="771"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0487" name="Picture 166" descr="MC900436917[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03238" y="4148931"/>
            <a:ext cx="720725"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187"/>
          <p:cNvGrpSpPr>
            <a:grpSpLocks/>
          </p:cNvGrpSpPr>
          <p:nvPr/>
        </p:nvGrpSpPr>
        <p:grpSpPr bwMode="auto">
          <a:xfrm>
            <a:off x="1511300" y="1701006"/>
            <a:ext cx="1873250" cy="863600"/>
            <a:chOff x="249" y="1298"/>
            <a:chExt cx="1180" cy="544"/>
          </a:xfrm>
        </p:grpSpPr>
        <p:sp>
          <p:nvSpPr>
            <p:cNvPr id="20564" name="Rectangle 188"/>
            <p:cNvSpPr>
              <a:spLocks noChangeArrowheads="1"/>
            </p:cNvSpPr>
            <p:nvPr/>
          </p:nvSpPr>
          <p:spPr bwMode="auto">
            <a:xfrm>
              <a:off x="340" y="1298"/>
              <a:ext cx="998" cy="544"/>
            </a:xfrm>
            <a:prstGeom prst="rect">
              <a:avLst/>
            </a:prstGeom>
            <a:solidFill>
              <a:schemeClr val="bg1"/>
            </a:solidFill>
            <a:ln w="38100">
              <a:solidFill>
                <a:srgbClr val="99CC00"/>
              </a:solidFill>
              <a:miter lim="800000"/>
              <a:headEnd/>
              <a:tailEnd/>
            </a:ln>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65" name="Rectangle 189"/>
            <p:cNvSpPr>
              <a:spLocks noChangeArrowheads="1"/>
            </p:cNvSpPr>
            <p:nvPr/>
          </p:nvSpPr>
          <p:spPr bwMode="auto">
            <a:xfrm>
              <a:off x="249" y="1298"/>
              <a:ext cx="1180"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914400"/>
              <a:r>
                <a:rPr lang="ja-JP" altLang="en-US" sz="1600" b="1">
                  <a:solidFill>
                    <a:srgbClr val="00B050"/>
                  </a:solidFill>
                  <a:latin typeface="HGP創英角ｺﾞｼｯｸUB" pitchFamily="50" charset="-128"/>
                  <a:ea typeface="HGP創英角ｺﾞｼｯｸUB" pitchFamily="50" charset="-128"/>
                  <a:cs typeface="Osaka"/>
                </a:rPr>
                <a:t>研究成果</a:t>
              </a:r>
            </a:p>
            <a:p>
              <a:pPr algn="ctr" defTabSz="914400"/>
              <a:r>
                <a:rPr lang="ja-JP" altLang="en-US" sz="1600" b="1">
                  <a:solidFill>
                    <a:srgbClr val="00B050"/>
                  </a:solidFill>
                  <a:latin typeface="HGP創英角ｺﾞｼｯｸUB" pitchFamily="50" charset="-128"/>
                  <a:ea typeface="HGP創英角ｺﾞｼｯｸUB" pitchFamily="50" charset="-128"/>
                  <a:cs typeface="Osaka"/>
                </a:rPr>
                <a:t>（論文・ツール）</a:t>
              </a:r>
            </a:p>
            <a:p>
              <a:pPr algn="ctr" defTabSz="914400"/>
              <a:r>
                <a:rPr lang="ja-JP" altLang="en-US" sz="1600" b="1">
                  <a:solidFill>
                    <a:srgbClr val="00B050"/>
                  </a:solidFill>
                  <a:latin typeface="HGP創英角ｺﾞｼｯｸUB" pitchFamily="50" charset="-128"/>
                  <a:ea typeface="HGP創英角ｺﾞｼｯｸUB" pitchFamily="50" charset="-128"/>
                  <a:cs typeface="Osaka"/>
                </a:rPr>
                <a:t>実習用教材</a:t>
              </a:r>
            </a:p>
          </p:txBody>
        </p:sp>
      </p:grpSp>
      <p:pic>
        <p:nvPicPr>
          <p:cNvPr id="20489" name="Picture 19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582738" y="2939256"/>
            <a:ext cx="1800225" cy="143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0" name="Line 199"/>
          <p:cNvSpPr>
            <a:spLocks noChangeShapeType="1"/>
          </p:cNvSpPr>
          <p:nvPr/>
        </p:nvSpPr>
        <p:spPr bwMode="auto">
          <a:xfrm flipV="1">
            <a:off x="1150938" y="3931444"/>
            <a:ext cx="504825" cy="433387"/>
          </a:xfrm>
          <a:prstGeom prst="line">
            <a:avLst/>
          </a:prstGeom>
          <a:noFill/>
          <a:ln w="762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ja-JP" altLang="en-US">
              <a:latin typeface="HGP創英角ｺﾞｼｯｸUB" pitchFamily="50" charset="-128"/>
              <a:ea typeface="HGP創英角ｺﾞｼｯｸUB" pitchFamily="50" charset="-128"/>
            </a:endParaRPr>
          </a:p>
        </p:txBody>
      </p:sp>
      <p:sp>
        <p:nvSpPr>
          <p:cNvPr id="20491" name="Line 200"/>
          <p:cNvSpPr>
            <a:spLocks noChangeShapeType="1"/>
          </p:cNvSpPr>
          <p:nvPr/>
        </p:nvSpPr>
        <p:spPr bwMode="auto">
          <a:xfrm flipV="1">
            <a:off x="1800225" y="4075906"/>
            <a:ext cx="71438" cy="433388"/>
          </a:xfrm>
          <a:prstGeom prst="line">
            <a:avLst/>
          </a:prstGeom>
          <a:noFill/>
          <a:ln w="762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ja-JP" altLang="en-US">
              <a:latin typeface="HGP創英角ｺﾞｼｯｸUB" pitchFamily="50" charset="-128"/>
              <a:ea typeface="HGP創英角ｺﾞｼｯｸUB" pitchFamily="50" charset="-128"/>
            </a:endParaRPr>
          </a:p>
        </p:txBody>
      </p:sp>
      <p:sp>
        <p:nvSpPr>
          <p:cNvPr id="20492" name="Text Box 203"/>
          <p:cNvSpPr txBox="1">
            <a:spLocks noChangeArrowheads="1"/>
          </p:cNvSpPr>
          <p:nvPr/>
        </p:nvSpPr>
        <p:spPr bwMode="auto">
          <a:xfrm>
            <a:off x="909713" y="5210969"/>
            <a:ext cx="287019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defTabSz="914400" eaLnBrk="1" hangingPunct="1"/>
            <a:r>
              <a:rPr lang="ja-JP" altLang="en-US" sz="1800" b="1" u="sng">
                <a:latin typeface="HGP創英角ｺﾞｼｯｸUB" pitchFamily="50" charset="-128"/>
                <a:ea typeface="HGP創英角ｺﾞｼｯｸUB" pitchFamily="50" charset="-128"/>
                <a:cs typeface="Osaka"/>
              </a:rPr>
              <a:t>学術コミュニティ</a:t>
            </a:r>
            <a:r>
              <a:rPr lang="en-US" altLang="ja-JP" sz="1800" b="1" u="sng">
                <a:latin typeface="HGP創英角ｺﾞｼｯｸUB" pitchFamily="50" charset="-128"/>
                <a:ea typeface="HGP創英角ｺﾞｼｯｸUB" pitchFamily="50" charset="-128"/>
                <a:cs typeface="Osaka"/>
              </a:rPr>
              <a:t>A</a:t>
            </a:r>
            <a:r>
              <a:rPr lang="ja-JP" altLang="en-US" sz="1800" b="1" u="sng">
                <a:latin typeface="HGP創英角ｺﾞｼｯｸUB" pitchFamily="50" charset="-128"/>
                <a:ea typeface="HGP創英角ｺﾞｼｯｸUB" pitchFamily="50" charset="-128"/>
                <a:cs typeface="Osaka"/>
              </a:rPr>
              <a:t>の活動</a:t>
            </a:r>
          </a:p>
        </p:txBody>
      </p:sp>
      <p:grpSp>
        <p:nvGrpSpPr>
          <p:cNvPr id="4" name="Group 204"/>
          <p:cNvGrpSpPr>
            <a:grpSpLocks/>
          </p:cNvGrpSpPr>
          <p:nvPr/>
        </p:nvGrpSpPr>
        <p:grpSpPr bwMode="auto">
          <a:xfrm>
            <a:off x="142875" y="3067844"/>
            <a:ext cx="1873250" cy="763587"/>
            <a:chOff x="2971" y="1888"/>
            <a:chExt cx="1180" cy="481"/>
          </a:xfrm>
        </p:grpSpPr>
        <p:sp>
          <p:nvSpPr>
            <p:cNvPr id="20562" name="Rectangle 205"/>
            <p:cNvSpPr>
              <a:spLocks noChangeArrowheads="1"/>
            </p:cNvSpPr>
            <p:nvPr/>
          </p:nvSpPr>
          <p:spPr bwMode="auto">
            <a:xfrm>
              <a:off x="3062" y="1888"/>
              <a:ext cx="998" cy="467"/>
            </a:xfrm>
            <a:prstGeom prst="rect">
              <a:avLst/>
            </a:prstGeom>
            <a:solidFill>
              <a:schemeClr val="bg1"/>
            </a:solidFill>
            <a:ln w="38100">
              <a:solidFill>
                <a:srgbClr val="800080"/>
              </a:solidFill>
              <a:miter lim="800000"/>
              <a:headEnd/>
              <a:tailEnd/>
            </a:ln>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63" name="Rectangle 206"/>
            <p:cNvSpPr>
              <a:spLocks noChangeArrowheads="1"/>
            </p:cNvSpPr>
            <p:nvPr/>
          </p:nvSpPr>
          <p:spPr bwMode="auto">
            <a:xfrm>
              <a:off x="2971" y="1888"/>
              <a:ext cx="1180" cy="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914400"/>
              <a:r>
                <a:rPr lang="ja-JP" altLang="en-US" sz="1600" b="1">
                  <a:solidFill>
                    <a:srgbClr val="3333CC"/>
                  </a:solidFill>
                  <a:latin typeface="HGP創英角ｺﾞｼｯｸUB" pitchFamily="50" charset="-128"/>
                  <a:ea typeface="HGP創英角ｺﾞｼｯｸUB" pitchFamily="50" charset="-128"/>
                  <a:cs typeface="Osaka"/>
                </a:rPr>
                <a:t>データ処理方法</a:t>
              </a:r>
            </a:p>
            <a:p>
              <a:pPr algn="ctr" defTabSz="914400"/>
              <a:r>
                <a:rPr lang="ja-JP" altLang="en-US" sz="1200" b="1">
                  <a:solidFill>
                    <a:srgbClr val="3333CC"/>
                  </a:solidFill>
                  <a:latin typeface="HGP創英角ｺﾞｼｯｸUB" pitchFamily="50" charset="-128"/>
                  <a:ea typeface="HGP創英角ｺﾞｼｯｸUB" pitchFamily="50" charset="-128"/>
                  <a:cs typeface="Osaka"/>
                </a:rPr>
                <a:t>（アルゴリズム）</a:t>
              </a:r>
            </a:p>
            <a:p>
              <a:pPr algn="ctr" defTabSz="914400"/>
              <a:r>
                <a:rPr lang="ja-JP" altLang="en-US" sz="1600" b="1">
                  <a:solidFill>
                    <a:srgbClr val="3333CC"/>
                  </a:solidFill>
                  <a:latin typeface="HGP創英角ｺﾞｼｯｸUB" pitchFamily="50" charset="-128"/>
                  <a:ea typeface="HGP創英角ｺﾞｼｯｸUB" pitchFamily="50" charset="-128"/>
                  <a:cs typeface="Osaka"/>
                </a:rPr>
                <a:t>データ</a:t>
              </a:r>
            </a:p>
          </p:txBody>
        </p:sp>
      </p:grpSp>
      <p:sp>
        <p:nvSpPr>
          <p:cNvPr id="20494" name="AutoShape 211"/>
          <p:cNvSpPr>
            <a:spLocks noChangeArrowheads="1"/>
          </p:cNvSpPr>
          <p:nvPr/>
        </p:nvSpPr>
        <p:spPr bwMode="auto">
          <a:xfrm rot="-5400000">
            <a:off x="2339182" y="2239962"/>
            <a:ext cx="433388" cy="9366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18 h 21600"/>
              <a:gd name="T14" fmla="*/ 17854 w 21600"/>
              <a:gd name="T15" fmla="*/ 16182 h 21600"/>
            </a:gdLst>
            <a:ahLst/>
            <a:cxnLst>
              <a:cxn ang="T8">
                <a:pos x="T0" y="T1"/>
              </a:cxn>
              <a:cxn ang="T9">
                <a:pos x="T2" y="T3"/>
              </a:cxn>
              <a:cxn ang="T10">
                <a:pos x="T4" y="T5"/>
              </a:cxn>
              <a:cxn ang="T11">
                <a:pos x="T6" y="T7"/>
              </a:cxn>
            </a:cxnLst>
            <a:rect l="T12" t="T13" r="T14" b="T15"/>
            <a:pathLst>
              <a:path w="21600" h="21600">
                <a:moveTo>
                  <a:pt x="14082" y="0"/>
                </a:moveTo>
                <a:lnTo>
                  <a:pt x="14082" y="5418"/>
                </a:lnTo>
                <a:lnTo>
                  <a:pt x="3375" y="5418"/>
                </a:lnTo>
                <a:lnTo>
                  <a:pt x="3375" y="16182"/>
                </a:lnTo>
                <a:lnTo>
                  <a:pt x="14082" y="16182"/>
                </a:lnTo>
                <a:lnTo>
                  <a:pt x="14082" y="21600"/>
                </a:lnTo>
                <a:lnTo>
                  <a:pt x="21600" y="10800"/>
                </a:lnTo>
                <a:lnTo>
                  <a:pt x="14082" y="0"/>
                </a:lnTo>
                <a:close/>
              </a:path>
              <a:path w="21600" h="21600">
                <a:moveTo>
                  <a:pt x="1350" y="5418"/>
                </a:moveTo>
                <a:lnTo>
                  <a:pt x="1350" y="16182"/>
                </a:lnTo>
                <a:lnTo>
                  <a:pt x="2700" y="16182"/>
                </a:lnTo>
                <a:lnTo>
                  <a:pt x="2700" y="5418"/>
                </a:lnTo>
                <a:lnTo>
                  <a:pt x="1350" y="5418"/>
                </a:lnTo>
                <a:close/>
              </a:path>
              <a:path w="21600" h="21600">
                <a:moveTo>
                  <a:pt x="0" y="5418"/>
                </a:moveTo>
                <a:lnTo>
                  <a:pt x="0" y="16182"/>
                </a:lnTo>
                <a:lnTo>
                  <a:pt x="675" y="16182"/>
                </a:lnTo>
                <a:lnTo>
                  <a:pt x="675" y="5418"/>
                </a:lnTo>
                <a:lnTo>
                  <a:pt x="0" y="5418"/>
                </a:lnTo>
                <a:close/>
              </a:path>
            </a:pathLst>
          </a:custGeom>
          <a:solidFill>
            <a:srgbClr val="99FF99"/>
          </a:solidFill>
          <a:ln w="12700">
            <a:solidFill>
              <a:srgbClr val="99CC00"/>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0495" name="Picture 212" descr="MC900434810[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92163" y="1916906"/>
            <a:ext cx="790575" cy="790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96" name="Picture 214" descr="MC900436915[1]"/>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079625" y="4339431"/>
            <a:ext cx="698500" cy="69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97" name="Picture 220" descr="MP900178715[1]"/>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8151813" y="4004469"/>
            <a:ext cx="884237" cy="110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98" name="Picture 265" descr="MC900040015[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56438" y="1196181"/>
            <a:ext cx="1501775" cy="138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272"/>
          <p:cNvGrpSpPr>
            <a:grpSpLocks/>
          </p:cNvGrpSpPr>
          <p:nvPr/>
        </p:nvGrpSpPr>
        <p:grpSpPr bwMode="auto">
          <a:xfrm>
            <a:off x="7343775" y="4652169"/>
            <a:ext cx="1223963" cy="463550"/>
            <a:chOff x="113" y="1933"/>
            <a:chExt cx="771" cy="292"/>
          </a:xfrm>
        </p:grpSpPr>
        <p:sp>
          <p:nvSpPr>
            <p:cNvPr id="20557" name="Rectangle 273"/>
            <p:cNvSpPr>
              <a:spLocks noChangeArrowheads="1"/>
            </p:cNvSpPr>
            <p:nvPr/>
          </p:nvSpPr>
          <p:spPr bwMode="auto">
            <a:xfrm>
              <a:off x="158" y="1979"/>
              <a:ext cx="91" cy="22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58" name="Rectangle 274"/>
            <p:cNvSpPr>
              <a:spLocks noChangeArrowheads="1"/>
            </p:cNvSpPr>
            <p:nvPr/>
          </p:nvSpPr>
          <p:spPr bwMode="auto">
            <a:xfrm>
              <a:off x="330" y="2042"/>
              <a:ext cx="191" cy="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59" name="Rectangle 275"/>
            <p:cNvSpPr>
              <a:spLocks noChangeArrowheads="1"/>
            </p:cNvSpPr>
            <p:nvPr/>
          </p:nvSpPr>
          <p:spPr bwMode="auto">
            <a:xfrm>
              <a:off x="599" y="2068"/>
              <a:ext cx="229" cy="1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60" name="Rectangle 276"/>
            <p:cNvSpPr>
              <a:spLocks noChangeArrowheads="1"/>
            </p:cNvSpPr>
            <p:nvPr/>
          </p:nvSpPr>
          <p:spPr bwMode="auto">
            <a:xfrm>
              <a:off x="643" y="1961"/>
              <a:ext cx="105" cy="15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pic>
          <p:nvPicPr>
            <p:cNvPr id="20561" name="Picture 277" descr="build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3" y="1933"/>
              <a:ext cx="771"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0500" name="Picture 278" descr="MC900371316[1]"/>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488238" y="4436269"/>
            <a:ext cx="576262" cy="56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281"/>
          <p:cNvGrpSpPr>
            <a:grpSpLocks/>
          </p:cNvGrpSpPr>
          <p:nvPr/>
        </p:nvGrpSpPr>
        <p:grpSpPr bwMode="auto">
          <a:xfrm>
            <a:off x="5759450" y="1701006"/>
            <a:ext cx="1873250" cy="863600"/>
            <a:chOff x="249" y="1298"/>
            <a:chExt cx="1180" cy="544"/>
          </a:xfrm>
        </p:grpSpPr>
        <p:sp>
          <p:nvSpPr>
            <p:cNvPr id="20555" name="Rectangle 282"/>
            <p:cNvSpPr>
              <a:spLocks noChangeArrowheads="1"/>
            </p:cNvSpPr>
            <p:nvPr/>
          </p:nvSpPr>
          <p:spPr bwMode="auto">
            <a:xfrm>
              <a:off x="340" y="1298"/>
              <a:ext cx="998" cy="544"/>
            </a:xfrm>
            <a:prstGeom prst="rect">
              <a:avLst/>
            </a:prstGeom>
            <a:solidFill>
              <a:schemeClr val="bg1"/>
            </a:solidFill>
            <a:ln w="38100">
              <a:solidFill>
                <a:srgbClr val="99CC00"/>
              </a:solidFill>
              <a:miter lim="800000"/>
              <a:headEnd/>
              <a:tailEnd/>
            </a:ln>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56" name="Rectangle 283"/>
            <p:cNvSpPr>
              <a:spLocks noChangeArrowheads="1"/>
            </p:cNvSpPr>
            <p:nvPr/>
          </p:nvSpPr>
          <p:spPr bwMode="auto">
            <a:xfrm>
              <a:off x="249" y="1298"/>
              <a:ext cx="1180"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914400"/>
              <a:r>
                <a:rPr lang="ja-JP" altLang="en-US" sz="1600" b="1">
                  <a:solidFill>
                    <a:srgbClr val="00B050"/>
                  </a:solidFill>
                  <a:latin typeface="HGP創英角ｺﾞｼｯｸUB" pitchFamily="50" charset="-128"/>
                  <a:ea typeface="HGP創英角ｺﾞｼｯｸUB" pitchFamily="50" charset="-128"/>
                  <a:cs typeface="Osaka"/>
                </a:rPr>
                <a:t>研究成果</a:t>
              </a:r>
            </a:p>
            <a:p>
              <a:pPr algn="ctr" defTabSz="914400"/>
              <a:r>
                <a:rPr lang="ja-JP" altLang="en-US" sz="1600" b="1">
                  <a:solidFill>
                    <a:srgbClr val="00B050"/>
                  </a:solidFill>
                  <a:latin typeface="HGP創英角ｺﾞｼｯｸUB" pitchFamily="50" charset="-128"/>
                  <a:ea typeface="HGP創英角ｺﾞｼｯｸUB" pitchFamily="50" charset="-128"/>
                  <a:cs typeface="Osaka"/>
                </a:rPr>
                <a:t>（論文・ツール）</a:t>
              </a:r>
            </a:p>
            <a:p>
              <a:pPr algn="ctr" defTabSz="914400"/>
              <a:r>
                <a:rPr lang="ja-JP" altLang="en-US" sz="1600" b="1">
                  <a:solidFill>
                    <a:srgbClr val="00B050"/>
                  </a:solidFill>
                  <a:latin typeface="HGP創英角ｺﾞｼｯｸUB" pitchFamily="50" charset="-128"/>
                  <a:ea typeface="HGP創英角ｺﾞｼｯｸUB" pitchFamily="50" charset="-128"/>
                  <a:cs typeface="Osaka"/>
                </a:rPr>
                <a:t>実習用教材</a:t>
              </a:r>
            </a:p>
          </p:txBody>
        </p:sp>
      </p:grpSp>
      <p:grpSp>
        <p:nvGrpSpPr>
          <p:cNvPr id="7" name="Group 285"/>
          <p:cNvGrpSpPr>
            <a:grpSpLocks/>
          </p:cNvGrpSpPr>
          <p:nvPr/>
        </p:nvGrpSpPr>
        <p:grpSpPr bwMode="auto">
          <a:xfrm>
            <a:off x="6048375" y="4509294"/>
            <a:ext cx="1223963" cy="463550"/>
            <a:chOff x="113" y="1933"/>
            <a:chExt cx="771" cy="292"/>
          </a:xfrm>
        </p:grpSpPr>
        <p:sp>
          <p:nvSpPr>
            <p:cNvPr id="20550" name="Rectangle 286"/>
            <p:cNvSpPr>
              <a:spLocks noChangeArrowheads="1"/>
            </p:cNvSpPr>
            <p:nvPr/>
          </p:nvSpPr>
          <p:spPr bwMode="auto">
            <a:xfrm>
              <a:off x="158" y="1979"/>
              <a:ext cx="91" cy="22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51" name="Rectangle 287"/>
            <p:cNvSpPr>
              <a:spLocks noChangeArrowheads="1"/>
            </p:cNvSpPr>
            <p:nvPr/>
          </p:nvSpPr>
          <p:spPr bwMode="auto">
            <a:xfrm>
              <a:off x="330" y="2042"/>
              <a:ext cx="191" cy="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52" name="Rectangle 288"/>
            <p:cNvSpPr>
              <a:spLocks noChangeArrowheads="1"/>
            </p:cNvSpPr>
            <p:nvPr/>
          </p:nvSpPr>
          <p:spPr bwMode="auto">
            <a:xfrm>
              <a:off x="599" y="2068"/>
              <a:ext cx="229" cy="1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53" name="Rectangle 289"/>
            <p:cNvSpPr>
              <a:spLocks noChangeArrowheads="1"/>
            </p:cNvSpPr>
            <p:nvPr/>
          </p:nvSpPr>
          <p:spPr bwMode="auto">
            <a:xfrm>
              <a:off x="643" y="1961"/>
              <a:ext cx="105" cy="15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pic>
          <p:nvPicPr>
            <p:cNvPr id="20554" name="Picture 290" descr="build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3" y="1933"/>
              <a:ext cx="771"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0503" name="Picture 29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119813" y="2939256"/>
            <a:ext cx="1800225" cy="143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04" name="Line 294"/>
          <p:cNvSpPr>
            <a:spLocks noChangeShapeType="1"/>
          </p:cNvSpPr>
          <p:nvPr/>
        </p:nvSpPr>
        <p:spPr bwMode="auto">
          <a:xfrm flipV="1">
            <a:off x="6048375" y="4075906"/>
            <a:ext cx="360363" cy="431800"/>
          </a:xfrm>
          <a:prstGeom prst="line">
            <a:avLst/>
          </a:prstGeom>
          <a:noFill/>
          <a:ln w="762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ja-JP" altLang="en-US">
              <a:latin typeface="HGP創英角ｺﾞｼｯｸUB" pitchFamily="50" charset="-128"/>
              <a:ea typeface="HGP創英角ｺﾞｼｯｸUB" pitchFamily="50" charset="-128"/>
            </a:endParaRPr>
          </a:p>
        </p:txBody>
      </p:sp>
      <p:sp>
        <p:nvSpPr>
          <p:cNvPr id="20505" name="Line 295"/>
          <p:cNvSpPr>
            <a:spLocks noChangeShapeType="1"/>
          </p:cNvSpPr>
          <p:nvPr/>
        </p:nvSpPr>
        <p:spPr bwMode="auto">
          <a:xfrm flipH="1" flipV="1">
            <a:off x="7488238" y="4075906"/>
            <a:ext cx="215900" cy="431800"/>
          </a:xfrm>
          <a:prstGeom prst="line">
            <a:avLst/>
          </a:prstGeom>
          <a:noFill/>
          <a:ln w="762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ja-JP" altLang="en-US">
              <a:latin typeface="HGP創英角ｺﾞｼｯｸUB" pitchFamily="50" charset="-128"/>
              <a:ea typeface="HGP創英角ｺﾞｼｯｸUB" pitchFamily="50" charset="-128"/>
            </a:endParaRPr>
          </a:p>
        </p:txBody>
      </p:sp>
      <p:sp>
        <p:nvSpPr>
          <p:cNvPr id="20506" name="Line 296"/>
          <p:cNvSpPr>
            <a:spLocks noChangeShapeType="1"/>
          </p:cNvSpPr>
          <p:nvPr/>
        </p:nvSpPr>
        <p:spPr bwMode="auto">
          <a:xfrm flipH="1" flipV="1">
            <a:off x="7704138" y="4004469"/>
            <a:ext cx="647700" cy="431800"/>
          </a:xfrm>
          <a:prstGeom prst="line">
            <a:avLst/>
          </a:prstGeom>
          <a:noFill/>
          <a:ln w="762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ja-JP" altLang="en-US">
              <a:latin typeface="HGP創英角ｺﾞｼｯｸUB" pitchFamily="50" charset="-128"/>
              <a:ea typeface="HGP創英角ｺﾞｼｯｸUB" pitchFamily="50" charset="-128"/>
            </a:endParaRPr>
          </a:p>
        </p:txBody>
      </p:sp>
      <p:sp>
        <p:nvSpPr>
          <p:cNvPr id="20507" name="Text Box 297"/>
          <p:cNvSpPr txBox="1">
            <a:spLocks noChangeArrowheads="1"/>
          </p:cNvSpPr>
          <p:nvPr/>
        </p:nvSpPr>
        <p:spPr bwMode="auto">
          <a:xfrm>
            <a:off x="5252488" y="5230019"/>
            <a:ext cx="252344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defTabSz="914400" eaLnBrk="1" hangingPunct="1"/>
            <a:r>
              <a:rPr lang="ja-JP" altLang="en-US" sz="1800" b="1" u="sng" dirty="0">
                <a:latin typeface="HGP創英角ｺﾞｼｯｸUB" pitchFamily="50" charset="-128"/>
                <a:ea typeface="HGP創英角ｺﾞｼｯｸUB" pitchFamily="50" charset="-128"/>
                <a:cs typeface="Osaka"/>
              </a:rPr>
              <a:t>学術コミュニティ</a:t>
            </a:r>
            <a:r>
              <a:rPr lang="en-US" altLang="ja-JP" sz="1800" b="1" u="sng" dirty="0">
                <a:latin typeface="HGP創英角ｺﾞｼｯｸUB" pitchFamily="50" charset="-128"/>
                <a:ea typeface="HGP創英角ｺﾞｼｯｸUB" pitchFamily="50" charset="-128"/>
                <a:cs typeface="Osaka"/>
              </a:rPr>
              <a:t>B</a:t>
            </a:r>
            <a:r>
              <a:rPr lang="ja-JP" altLang="en-US" sz="1800" b="1" u="sng" dirty="0">
                <a:latin typeface="HGP創英角ｺﾞｼｯｸUB" pitchFamily="50" charset="-128"/>
                <a:ea typeface="HGP創英角ｺﾞｼｯｸUB" pitchFamily="50" charset="-128"/>
                <a:cs typeface="Osaka"/>
              </a:rPr>
              <a:t>の活動</a:t>
            </a:r>
          </a:p>
        </p:txBody>
      </p:sp>
      <p:grpSp>
        <p:nvGrpSpPr>
          <p:cNvPr id="8" name="Group 298"/>
          <p:cNvGrpSpPr>
            <a:grpSpLocks/>
          </p:cNvGrpSpPr>
          <p:nvPr/>
        </p:nvGrpSpPr>
        <p:grpSpPr bwMode="auto">
          <a:xfrm>
            <a:off x="4751388" y="3169444"/>
            <a:ext cx="1873250" cy="763587"/>
            <a:chOff x="2971" y="1888"/>
            <a:chExt cx="1180" cy="481"/>
          </a:xfrm>
        </p:grpSpPr>
        <p:sp>
          <p:nvSpPr>
            <p:cNvPr id="20548" name="Rectangle 299"/>
            <p:cNvSpPr>
              <a:spLocks noChangeArrowheads="1"/>
            </p:cNvSpPr>
            <p:nvPr/>
          </p:nvSpPr>
          <p:spPr bwMode="auto">
            <a:xfrm>
              <a:off x="3062" y="1888"/>
              <a:ext cx="998" cy="467"/>
            </a:xfrm>
            <a:prstGeom prst="rect">
              <a:avLst/>
            </a:prstGeom>
            <a:solidFill>
              <a:schemeClr val="bg1"/>
            </a:solidFill>
            <a:ln w="38100">
              <a:solidFill>
                <a:srgbClr val="800080"/>
              </a:solidFill>
              <a:miter lim="800000"/>
              <a:headEnd/>
              <a:tailEnd/>
            </a:ln>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49" name="Rectangle 300"/>
            <p:cNvSpPr>
              <a:spLocks noChangeArrowheads="1"/>
            </p:cNvSpPr>
            <p:nvPr/>
          </p:nvSpPr>
          <p:spPr bwMode="auto">
            <a:xfrm>
              <a:off x="2971" y="1888"/>
              <a:ext cx="1180" cy="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914400"/>
              <a:r>
                <a:rPr lang="ja-JP" altLang="en-US" sz="1600" b="1">
                  <a:solidFill>
                    <a:srgbClr val="3333CC"/>
                  </a:solidFill>
                  <a:latin typeface="HGP創英角ｺﾞｼｯｸUB" pitchFamily="50" charset="-128"/>
                  <a:ea typeface="HGP創英角ｺﾞｼｯｸUB" pitchFamily="50" charset="-128"/>
                  <a:cs typeface="Osaka"/>
                </a:rPr>
                <a:t>データ処理方法</a:t>
              </a:r>
            </a:p>
            <a:p>
              <a:pPr algn="ctr" defTabSz="914400"/>
              <a:r>
                <a:rPr lang="ja-JP" altLang="en-US" sz="1200" b="1">
                  <a:solidFill>
                    <a:srgbClr val="3333CC"/>
                  </a:solidFill>
                  <a:latin typeface="HGP創英角ｺﾞｼｯｸUB" pitchFamily="50" charset="-128"/>
                  <a:ea typeface="HGP創英角ｺﾞｼｯｸUB" pitchFamily="50" charset="-128"/>
                  <a:cs typeface="Osaka"/>
                </a:rPr>
                <a:t>（アルゴリズム）</a:t>
              </a:r>
            </a:p>
            <a:p>
              <a:pPr algn="ctr" defTabSz="914400"/>
              <a:r>
                <a:rPr lang="ja-JP" altLang="en-US" sz="1600" b="1">
                  <a:solidFill>
                    <a:srgbClr val="3333CC"/>
                  </a:solidFill>
                  <a:latin typeface="HGP創英角ｺﾞｼｯｸUB" pitchFamily="50" charset="-128"/>
                  <a:ea typeface="HGP創英角ｺﾞｼｯｸUB" pitchFamily="50" charset="-128"/>
                  <a:cs typeface="Osaka"/>
                </a:rPr>
                <a:t>データ</a:t>
              </a:r>
            </a:p>
          </p:txBody>
        </p:sp>
      </p:grpSp>
      <p:sp>
        <p:nvSpPr>
          <p:cNvPr id="20509" name="AutoShape 301"/>
          <p:cNvSpPr>
            <a:spLocks noChangeArrowheads="1"/>
          </p:cNvSpPr>
          <p:nvPr/>
        </p:nvSpPr>
        <p:spPr bwMode="auto">
          <a:xfrm>
            <a:off x="6551613" y="3283744"/>
            <a:ext cx="288925" cy="288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99FF"/>
          </a:solidFill>
          <a:ln w="9525">
            <a:solidFill>
              <a:srgbClr val="800080"/>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0510" name="AutoShape 302"/>
          <p:cNvSpPr>
            <a:spLocks noChangeArrowheads="1"/>
          </p:cNvSpPr>
          <p:nvPr/>
        </p:nvSpPr>
        <p:spPr bwMode="auto">
          <a:xfrm rot="-5400000">
            <a:off x="6515894" y="2239962"/>
            <a:ext cx="433388" cy="9366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18 h 21600"/>
              <a:gd name="T14" fmla="*/ 17854 w 21600"/>
              <a:gd name="T15" fmla="*/ 16182 h 21600"/>
            </a:gdLst>
            <a:ahLst/>
            <a:cxnLst>
              <a:cxn ang="T8">
                <a:pos x="T0" y="T1"/>
              </a:cxn>
              <a:cxn ang="T9">
                <a:pos x="T2" y="T3"/>
              </a:cxn>
              <a:cxn ang="T10">
                <a:pos x="T4" y="T5"/>
              </a:cxn>
              <a:cxn ang="T11">
                <a:pos x="T6" y="T7"/>
              </a:cxn>
            </a:cxnLst>
            <a:rect l="T12" t="T13" r="T14" b="T15"/>
            <a:pathLst>
              <a:path w="21600" h="21600">
                <a:moveTo>
                  <a:pt x="14082" y="0"/>
                </a:moveTo>
                <a:lnTo>
                  <a:pt x="14082" y="5418"/>
                </a:lnTo>
                <a:lnTo>
                  <a:pt x="3375" y="5418"/>
                </a:lnTo>
                <a:lnTo>
                  <a:pt x="3375" y="16182"/>
                </a:lnTo>
                <a:lnTo>
                  <a:pt x="14082" y="16182"/>
                </a:lnTo>
                <a:lnTo>
                  <a:pt x="14082" y="21600"/>
                </a:lnTo>
                <a:lnTo>
                  <a:pt x="21600" y="10800"/>
                </a:lnTo>
                <a:lnTo>
                  <a:pt x="14082" y="0"/>
                </a:lnTo>
                <a:close/>
              </a:path>
              <a:path w="21600" h="21600">
                <a:moveTo>
                  <a:pt x="1350" y="5418"/>
                </a:moveTo>
                <a:lnTo>
                  <a:pt x="1350" y="16182"/>
                </a:lnTo>
                <a:lnTo>
                  <a:pt x="2700" y="16182"/>
                </a:lnTo>
                <a:lnTo>
                  <a:pt x="2700" y="5418"/>
                </a:lnTo>
                <a:lnTo>
                  <a:pt x="1350" y="5418"/>
                </a:lnTo>
                <a:close/>
              </a:path>
              <a:path w="21600" h="21600">
                <a:moveTo>
                  <a:pt x="0" y="5418"/>
                </a:moveTo>
                <a:lnTo>
                  <a:pt x="0" y="16182"/>
                </a:lnTo>
                <a:lnTo>
                  <a:pt x="675" y="16182"/>
                </a:lnTo>
                <a:lnTo>
                  <a:pt x="675" y="5418"/>
                </a:lnTo>
                <a:lnTo>
                  <a:pt x="0" y="5418"/>
                </a:lnTo>
                <a:close/>
              </a:path>
            </a:pathLst>
          </a:custGeom>
          <a:solidFill>
            <a:srgbClr val="99FF99"/>
          </a:solidFill>
          <a:ln w="12700">
            <a:solidFill>
              <a:srgbClr val="99CC00"/>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0511" name="Picture 303" descr="MC900434810[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920038" y="1916906"/>
            <a:ext cx="790575" cy="790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2" name="Picture 304" descr="MC900436915[1]"/>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696075" y="4436269"/>
            <a:ext cx="698500" cy="69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13" name="AutoShape 305"/>
          <p:cNvSpPr>
            <a:spLocks noChangeArrowheads="1"/>
          </p:cNvSpPr>
          <p:nvPr/>
        </p:nvSpPr>
        <p:spPr bwMode="auto">
          <a:xfrm>
            <a:off x="1943100" y="3212306"/>
            <a:ext cx="288925" cy="288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99FF"/>
          </a:solidFill>
          <a:ln w="9525">
            <a:solidFill>
              <a:srgbClr val="800080"/>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0514" name="Picture 309" descr="MC900216848[1]"/>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5543550" y="4580731"/>
            <a:ext cx="490538"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16" name="AutoShape 314"/>
          <p:cNvSpPr>
            <a:spLocks noChangeArrowheads="1"/>
          </p:cNvSpPr>
          <p:nvPr/>
        </p:nvSpPr>
        <p:spPr bwMode="auto">
          <a:xfrm>
            <a:off x="3059113" y="3212306"/>
            <a:ext cx="900112" cy="360363"/>
          </a:xfrm>
          <a:prstGeom prst="wedgeEllipseCallout">
            <a:avLst>
              <a:gd name="adj1" fmla="val -75343"/>
              <a:gd name="adj2" fmla="val -4815"/>
            </a:avLst>
          </a:prstGeom>
          <a:solidFill>
            <a:schemeClr val="accent1"/>
          </a:solidFill>
          <a:ln w="9525">
            <a:solidFill>
              <a:schemeClr val="tx1"/>
            </a:solidFill>
            <a:miter lim="800000"/>
            <a:headEnd/>
            <a:tailEnd/>
          </a:ln>
        </p:spPr>
        <p:txBody>
          <a:bodyPr/>
          <a:lstStyle/>
          <a:p>
            <a:pPr algn="ctr" defTabSz="914400"/>
            <a:endParaRPr lang="ja-JP" altLang="ja-JP" sz="900" b="1">
              <a:latin typeface="HGP創英角ｺﾞｼｯｸUB" pitchFamily="50" charset="-128"/>
              <a:ea typeface="HGP創英角ｺﾞｼｯｸUB" pitchFamily="50" charset="-128"/>
              <a:cs typeface="Osaka"/>
            </a:endParaRPr>
          </a:p>
        </p:txBody>
      </p:sp>
      <p:sp>
        <p:nvSpPr>
          <p:cNvPr id="20517" name="Rectangle 315"/>
          <p:cNvSpPr>
            <a:spLocks noChangeArrowheads="1"/>
          </p:cNvSpPr>
          <p:nvPr/>
        </p:nvSpPr>
        <p:spPr bwMode="auto">
          <a:xfrm>
            <a:off x="3087688" y="3212306"/>
            <a:ext cx="93503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defTabSz="914400"/>
            <a:r>
              <a:rPr lang="ja-JP" altLang="en-US" sz="900" b="1" dirty="0">
                <a:solidFill>
                  <a:schemeClr val="bg1"/>
                </a:solidFill>
                <a:latin typeface="HGP創英角ｺﾞｼｯｸUB" pitchFamily="50" charset="-128"/>
                <a:ea typeface="HGP創英角ｺﾞｼｯｸUB" pitchFamily="50" charset="-128"/>
                <a:cs typeface="Osaka"/>
              </a:rPr>
              <a:t>太陽系の歴史を分析</a:t>
            </a:r>
          </a:p>
        </p:txBody>
      </p:sp>
      <p:pic>
        <p:nvPicPr>
          <p:cNvPr id="20518" name="Picture 318" descr="MP900289201[1]"/>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883525" y="3067844"/>
            <a:ext cx="1152525"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19" name="AutoShape 215"/>
          <p:cNvSpPr>
            <a:spLocks noChangeArrowheads="1"/>
          </p:cNvSpPr>
          <p:nvPr/>
        </p:nvSpPr>
        <p:spPr bwMode="auto">
          <a:xfrm>
            <a:off x="7813675" y="3283744"/>
            <a:ext cx="898525" cy="360362"/>
          </a:xfrm>
          <a:prstGeom prst="wedgeEllipseCallout">
            <a:avLst>
              <a:gd name="adj1" fmla="val -84454"/>
              <a:gd name="adj2" fmla="val 3306"/>
            </a:avLst>
          </a:prstGeom>
          <a:solidFill>
            <a:schemeClr val="accent1"/>
          </a:solidFill>
          <a:ln w="9525">
            <a:solidFill>
              <a:schemeClr val="tx1"/>
            </a:solidFill>
            <a:miter lim="800000"/>
            <a:headEnd/>
            <a:tailEnd/>
          </a:ln>
        </p:spPr>
        <p:txBody>
          <a:bodyPr/>
          <a:lstStyle/>
          <a:p>
            <a:pPr algn="ctr" defTabSz="914400"/>
            <a:endParaRPr lang="ja-JP" altLang="ja-JP" sz="900" b="1">
              <a:latin typeface="HGP創英角ｺﾞｼｯｸUB" pitchFamily="50" charset="-128"/>
              <a:ea typeface="HGP創英角ｺﾞｼｯｸUB" pitchFamily="50" charset="-128"/>
              <a:cs typeface="Osaka"/>
            </a:endParaRPr>
          </a:p>
        </p:txBody>
      </p:sp>
      <p:sp>
        <p:nvSpPr>
          <p:cNvPr id="20520" name="Rectangle 216"/>
          <p:cNvSpPr>
            <a:spLocks noChangeArrowheads="1"/>
          </p:cNvSpPr>
          <p:nvPr/>
        </p:nvSpPr>
        <p:spPr bwMode="auto">
          <a:xfrm>
            <a:off x="7813675" y="3283744"/>
            <a:ext cx="9350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defTabSz="914400"/>
            <a:r>
              <a:rPr lang="ja-JP" altLang="en-US" sz="900" b="1">
                <a:solidFill>
                  <a:schemeClr val="bg1"/>
                </a:solidFill>
                <a:latin typeface="HGP創英角ｺﾞｼｯｸUB" pitchFamily="50" charset="-128"/>
                <a:ea typeface="HGP創英角ｺﾞｼｯｸUB" pitchFamily="50" charset="-128"/>
                <a:cs typeface="Osaka"/>
              </a:rPr>
              <a:t>火星の地表データの解析</a:t>
            </a:r>
          </a:p>
        </p:txBody>
      </p:sp>
      <p:pic>
        <p:nvPicPr>
          <p:cNvPr id="20523" name="Picture 167" descr="MC900282514[1]"/>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1368425" y="4436269"/>
            <a:ext cx="792163" cy="46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328"/>
          <p:cNvGrpSpPr>
            <a:grpSpLocks/>
          </p:cNvGrpSpPr>
          <p:nvPr/>
        </p:nvGrpSpPr>
        <p:grpSpPr bwMode="auto">
          <a:xfrm>
            <a:off x="2016125" y="4693444"/>
            <a:ext cx="1223963" cy="463550"/>
            <a:chOff x="113" y="1933"/>
            <a:chExt cx="771" cy="292"/>
          </a:xfrm>
        </p:grpSpPr>
        <p:sp>
          <p:nvSpPr>
            <p:cNvPr id="20541" name="Rectangle 329"/>
            <p:cNvSpPr>
              <a:spLocks noChangeArrowheads="1"/>
            </p:cNvSpPr>
            <p:nvPr/>
          </p:nvSpPr>
          <p:spPr bwMode="auto">
            <a:xfrm>
              <a:off x="158" y="1979"/>
              <a:ext cx="91" cy="22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42" name="Rectangle 330"/>
            <p:cNvSpPr>
              <a:spLocks noChangeArrowheads="1"/>
            </p:cNvSpPr>
            <p:nvPr/>
          </p:nvSpPr>
          <p:spPr bwMode="auto">
            <a:xfrm>
              <a:off x="330" y="2042"/>
              <a:ext cx="191" cy="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43" name="Rectangle 331"/>
            <p:cNvSpPr>
              <a:spLocks noChangeArrowheads="1"/>
            </p:cNvSpPr>
            <p:nvPr/>
          </p:nvSpPr>
          <p:spPr bwMode="auto">
            <a:xfrm>
              <a:off x="599" y="2068"/>
              <a:ext cx="229" cy="1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44" name="Rectangle 332"/>
            <p:cNvSpPr>
              <a:spLocks noChangeArrowheads="1"/>
            </p:cNvSpPr>
            <p:nvPr/>
          </p:nvSpPr>
          <p:spPr bwMode="auto">
            <a:xfrm>
              <a:off x="643" y="1961"/>
              <a:ext cx="105" cy="15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pic>
          <p:nvPicPr>
            <p:cNvPr id="20545" name="Picture 333" descr="build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3" y="1933"/>
              <a:ext cx="771"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0525" name="Picture 190" descr="MC900083219[1]"/>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3024188" y="4436269"/>
            <a:ext cx="576262"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26" name="Line 201"/>
          <p:cNvSpPr>
            <a:spLocks noChangeShapeType="1"/>
          </p:cNvSpPr>
          <p:nvPr/>
        </p:nvSpPr>
        <p:spPr bwMode="auto">
          <a:xfrm flipH="1" flipV="1">
            <a:off x="2951163" y="4075906"/>
            <a:ext cx="215900" cy="431800"/>
          </a:xfrm>
          <a:prstGeom prst="line">
            <a:avLst/>
          </a:prstGeom>
          <a:noFill/>
          <a:ln w="76200">
            <a:solidFill>
              <a:srgbClr val="008000"/>
            </a:solidFill>
            <a:round/>
            <a:headEnd/>
            <a:tailEnd type="triangle" w="med" len="med"/>
          </a:ln>
          <a:extLst>
            <a:ext uri="{909E8E84-426E-40DD-AFC4-6F175D3DCCD1}">
              <a14:hiddenFill xmlns="" xmlns:a14="http://schemas.microsoft.com/office/drawing/2010/main">
                <a:noFill/>
              </a14:hiddenFill>
            </a:ext>
          </a:extLst>
        </p:spPr>
        <p:txBody>
          <a:bodyPr/>
          <a:lstStyle/>
          <a:p>
            <a:endParaRPr lang="ja-JP" altLang="en-US">
              <a:latin typeface="HGP創英角ｺﾞｼｯｸUB" pitchFamily="50" charset="-128"/>
              <a:ea typeface="HGP創英角ｺﾞｼｯｸUB" pitchFamily="50" charset="-128"/>
            </a:endParaRPr>
          </a:p>
        </p:txBody>
      </p:sp>
      <p:grpSp>
        <p:nvGrpSpPr>
          <p:cNvPr id="10" name="グループ化 3"/>
          <p:cNvGrpSpPr/>
          <p:nvPr/>
        </p:nvGrpSpPr>
        <p:grpSpPr>
          <a:xfrm>
            <a:off x="2951163" y="2420144"/>
            <a:ext cx="2952750" cy="1561330"/>
            <a:chOff x="2951163" y="2947988"/>
            <a:chExt cx="2952750" cy="1561330"/>
          </a:xfrm>
        </p:grpSpPr>
        <p:grpSp>
          <p:nvGrpSpPr>
            <p:cNvPr id="11" name="グループ化 1"/>
            <p:cNvGrpSpPr/>
            <p:nvPr/>
          </p:nvGrpSpPr>
          <p:grpSpPr>
            <a:xfrm>
              <a:off x="2951163" y="2947988"/>
              <a:ext cx="2952750" cy="792162"/>
              <a:chOff x="2951163" y="2947988"/>
              <a:chExt cx="2952750" cy="792162"/>
            </a:xfrm>
          </p:grpSpPr>
          <p:sp>
            <p:nvSpPr>
              <p:cNvPr id="20546" name="Oval 208"/>
              <p:cNvSpPr>
                <a:spLocks noChangeArrowheads="1"/>
              </p:cNvSpPr>
              <p:nvPr/>
            </p:nvSpPr>
            <p:spPr bwMode="auto">
              <a:xfrm>
                <a:off x="2951163" y="2947988"/>
                <a:ext cx="2952750" cy="792162"/>
              </a:xfrm>
              <a:prstGeom prst="ellipse">
                <a:avLst/>
              </a:prstGeom>
              <a:solidFill>
                <a:srgbClr val="FFCC99"/>
              </a:solidFill>
              <a:ln w="19050">
                <a:solidFill>
                  <a:srgbClr val="800000"/>
                </a:solidFill>
                <a:round/>
                <a:headEnd/>
                <a:tailEnd/>
              </a:ln>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sp>
            <p:nvSpPr>
              <p:cNvPr id="20547" name="Text Box 209"/>
              <p:cNvSpPr txBox="1">
                <a:spLocks noChangeArrowheads="1"/>
              </p:cNvSpPr>
              <p:nvPr/>
            </p:nvSpPr>
            <p:spPr bwMode="auto">
              <a:xfrm>
                <a:off x="2951163" y="2998912"/>
                <a:ext cx="29527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defTabSz="914400" eaLnBrk="1" hangingPunct="1"/>
                <a:r>
                  <a:rPr lang="ja-JP" altLang="en-US" sz="1800" b="1" u="sng" dirty="0">
                    <a:solidFill>
                      <a:srgbClr val="FF0000"/>
                    </a:solidFill>
                    <a:latin typeface="HGP創英角ｺﾞｼｯｸUB" pitchFamily="50" charset="-128"/>
                    <a:ea typeface="HGP創英角ｺﾞｼｯｸUB" pitchFamily="50" charset="-128"/>
                    <a:cs typeface="Osaka"/>
                  </a:rPr>
                  <a:t>コミュニティ間</a:t>
                </a:r>
                <a:r>
                  <a:rPr lang="ja-JP" altLang="en-US" sz="1800" b="1" dirty="0">
                    <a:solidFill>
                      <a:srgbClr val="FF0000"/>
                    </a:solidFill>
                    <a:latin typeface="HGP創英角ｺﾞｼｯｸUB" pitchFamily="50" charset="-128"/>
                    <a:ea typeface="HGP創英角ｺﾞｼｯｸUB" pitchFamily="50" charset="-128"/>
                    <a:cs typeface="Osaka"/>
                  </a:rPr>
                  <a:t>で</a:t>
                </a:r>
              </a:p>
              <a:p>
                <a:pPr algn="ctr" defTabSz="914400" eaLnBrk="1" hangingPunct="1"/>
                <a:r>
                  <a:rPr lang="ja-JP" altLang="en-US" sz="1800" b="1" dirty="0">
                    <a:solidFill>
                      <a:srgbClr val="FF0000"/>
                    </a:solidFill>
                    <a:latin typeface="HGP創英角ｺﾞｼｯｸUB" pitchFamily="50" charset="-128"/>
                    <a:ea typeface="HGP創英角ｺﾞｼｯｸUB" pitchFamily="50" charset="-128"/>
                    <a:cs typeface="Osaka"/>
                  </a:rPr>
                  <a:t>実験・演習環境を共有</a:t>
                </a:r>
              </a:p>
            </p:txBody>
          </p:sp>
        </p:grpSp>
        <p:sp>
          <p:nvSpPr>
            <p:cNvPr id="20522" name="左右矢印 18"/>
            <p:cNvSpPr>
              <a:spLocks noChangeArrowheads="1"/>
            </p:cNvSpPr>
            <p:nvPr/>
          </p:nvSpPr>
          <p:spPr bwMode="auto">
            <a:xfrm>
              <a:off x="3743325" y="3933056"/>
              <a:ext cx="1238250" cy="576262"/>
            </a:xfrm>
            <a:prstGeom prst="leftRightArrow">
              <a:avLst>
                <a:gd name="adj1" fmla="val 68046"/>
                <a:gd name="adj2" fmla="val 56196"/>
              </a:avLst>
            </a:prstGeom>
            <a:solidFill>
              <a:srgbClr val="9C9CDF"/>
            </a:solidFill>
            <a:ln w="25400" algn="ctr">
              <a:solidFill>
                <a:srgbClr val="6B6BCF"/>
              </a:solidFill>
              <a:miter lim="800000"/>
              <a:headEnd/>
              <a:tailEnd/>
            </a:ln>
          </p:spPr>
          <p:txBody>
            <a:bodyPr anchor="ctr"/>
            <a:lstStyle/>
            <a:p>
              <a:pPr algn="ctr" defTabSz="914400"/>
              <a:r>
                <a:rPr lang="ja-JP" altLang="en-US" sz="2400">
                  <a:solidFill>
                    <a:srgbClr val="FFFFFF"/>
                  </a:solidFill>
                  <a:latin typeface="HGP創英角ｺﾞｼｯｸUB" pitchFamily="50" charset="-128"/>
                  <a:ea typeface="HGP創英角ｺﾞｼｯｸUB" pitchFamily="50" charset="-128"/>
                  <a:cs typeface="Osaka"/>
                </a:rPr>
                <a:t>共有</a:t>
              </a:r>
            </a:p>
          </p:txBody>
        </p:sp>
        <p:grpSp>
          <p:nvGrpSpPr>
            <p:cNvPr id="12" name="Group 340"/>
            <p:cNvGrpSpPr>
              <a:grpSpLocks/>
            </p:cNvGrpSpPr>
            <p:nvPr/>
          </p:nvGrpSpPr>
          <p:grpSpPr bwMode="auto">
            <a:xfrm>
              <a:off x="4176713" y="3668713"/>
              <a:ext cx="382587" cy="433387"/>
              <a:chOff x="1565" y="3838"/>
              <a:chExt cx="241" cy="273"/>
            </a:xfrm>
          </p:grpSpPr>
          <p:sp>
            <p:nvSpPr>
              <p:cNvPr id="20539" name="AutoShape 339"/>
              <p:cNvSpPr>
                <a:spLocks noChangeArrowheads="1"/>
              </p:cNvSpPr>
              <p:nvPr/>
            </p:nvSpPr>
            <p:spPr bwMode="auto">
              <a:xfrm>
                <a:off x="1655" y="3974"/>
                <a:ext cx="128" cy="125"/>
              </a:xfrm>
              <a:prstGeom prst="can">
                <a:avLst>
                  <a:gd name="adj" fmla="val 25000"/>
                </a:avLst>
              </a:pr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914400"/>
                <a:endParaRPr lang="ja-JP" altLang="en-US" sz="2000" b="1">
                  <a:latin typeface="HGP創英角ｺﾞｼｯｸUB" pitchFamily="50" charset="-128"/>
                  <a:ea typeface="HGP創英角ｺﾞｼｯｸUB" pitchFamily="50" charset="-128"/>
                  <a:cs typeface="Osaka"/>
                </a:endParaRPr>
              </a:p>
            </p:txBody>
          </p:sp>
          <p:pic>
            <p:nvPicPr>
              <p:cNvPr id="20540" name="Picture 334" descr="aVM"/>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1565" y="3838"/>
                <a:ext cx="241"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13" name="Group 341"/>
          <p:cNvGrpSpPr>
            <a:grpSpLocks/>
          </p:cNvGrpSpPr>
          <p:nvPr/>
        </p:nvGrpSpPr>
        <p:grpSpPr bwMode="auto">
          <a:xfrm>
            <a:off x="3240088" y="3933031"/>
            <a:ext cx="2882900" cy="576263"/>
            <a:chOff x="2109" y="2750"/>
            <a:chExt cx="1816" cy="363"/>
          </a:xfrm>
        </p:grpSpPr>
        <p:sp>
          <p:nvSpPr>
            <p:cNvPr id="20537" name="左右矢印 18"/>
            <p:cNvSpPr>
              <a:spLocks noChangeArrowheads="1"/>
            </p:cNvSpPr>
            <p:nvPr/>
          </p:nvSpPr>
          <p:spPr bwMode="auto">
            <a:xfrm>
              <a:off x="2110" y="2750"/>
              <a:ext cx="1815" cy="363"/>
            </a:xfrm>
            <a:prstGeom prst="leftRightArrow">
              <a:avLst>
                <a:gd name="adj1" fmla="val 61435"/>
                <a:gd name="adj2" fmla="val 126991"/>
              </a:avLst>
            </a:prstGeom>
            <a:solidFill>
              <a:srgbClr val="993300"/>
            </a:solidFill>
            <a:ln w="25400" algn="ctr">
              <a:solidFill>
                <a:srgbClr val="800000"/>
              </a:solidFill>
              <a:miter lim="800000"/>
              <a:headEnd/>
              <a:tailEnd/>
            </a:ln>
          </p:spPr>
          <p:txBody>
            <a:bodyPr anchor="ctr"/>
            <a:lstStyle/>
            <a:p>
              <a:pPr algn="ctr" defTabSz="914400"/>
              <a:endParaRPr lang="ja-JP" altLang="ja-JP">
                <a:solidFill>
                  <a:srgbClr val="FFFFFF"/>
                </a:solidFill>
                <a:latin typeface="HGP創英角ｺﾞｼｯｸUB" pitchFamily="50" charset="-128"/>
                <a:ea typeface="HGP創英角ｺﾞｼｯｸUB" pitchFamily="50" charset="-128"/>
                <a:cs typeface="Osaka"/>
              </a:endParaRPr>
            </a:p>
          </p:txBody>
        </p:sp>
        <p:sp>
          <p:nvSpPr>
            <p:cNvPr id="20538" name="Rectangle 337"/>
            <p:cNvSpPr>
              <a:spLocks noChangeArrowheads="1"/>
            </p:cNvSpPr>
            <p:nvPr/>
          </p:nvSpPr>
          <p:spPr bwMode="auto">
            <a:xfrm>
              <a:off x="2109" y="2796"/>
              <a:ext cx="181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914400"/>
              <a:r>
                <a:rPr lang="ja-JP" altLang="en-US" sz="2000">
                  <a:solidFill>
                    <a:srgbClr val="FFFFFF"/>
                  </a:solidFill>
                  <a:latin typeface="HGP創英角ｺﾞｼｯｸUB" pitchFamily="50" charset="-128"/>
                  <a:ea typeface="HGP創英角ｺﾞｼｯｸUB" pitchFamily="50" charset="-128"/>
                  <a:cs typeface="Osaka"/>
                </a:rPr>
                <a:t>クラウド基盤連携</a:t>
              </a:r>
            </a:p>
          </p:txBody>
        </p:sp>
      </p:grpSp>
      <p:grpSp>
        <p:nvGrpSpPr>
          <p:cNvPr id="14" name="グループ化 2"/>
          <p:cNvGrpSpPr/>
          <p:nvPr/>
        </p:nvGrpSpPr>
        <p:grpSpPr>
          <a:xfrm>
            <a:off x="3384550" y="1485106"/>
            <a:ext cx="2374900" cy="1006475"/>
            <a:chOff x="3384550" y="2012950"/>
            <a:chExt cx="2374900" cy="1006475"/>
          </a:xfrm>
        </p:grpSpPr>
        <p:sp>
          <p:nvSpPr>
            <p:cNvPr id="20521" name="左右矢印 13"/>
            <p:cNvSpPr>
              <a:spLocks noChangeArrowheads="1"/>
            </p:cNvSpPr>
            <p:nvPr/>
          </p:nvSpPr>
          <p:spPr bwMode="auto">
            <a:xfrm>
              <a:off x="3384550" y="2371725"/>
              <a:ext cx="2374900" cy="647700"/>
            </a:xfrm>
            <a:prstGeom prst="leftRightArrow">
              <a:avLst>
                <a:gd name="adj1" fmla="val 58333"/>
                <a:gd name="adj2" fmla="val 55034"/>
              </a:avLst>
            </a:prstGeom>
            <a:solidFill>
              <a:srgbClr val="92D050"/>
            </a:solidFill>
            <a:ln w="25400" algn="ctr">
              <a:solidFill>
                <a:srgbClr val="00B050"/>
              </a:solidFill>
              <a:miter lim="800000"/>
              <a:headEnd/>
              <a:tailEnd/>
            </a:ln>
          </p:spPr>
          <p:txBody>
            <a:bodyPr anchor="ctr"/>
            <a:lstStyle/>
            <a:p>
              <a:pPr algn="ctr" defTabSz="914400"/>
              <a:r>
                <a:rPr lang="ja-JP" altLang="en-US" sz="2400">
                  <a:solidFill>
                    <a:srgbClr val="FFFFFF"/>
                  </a:solidFill>
                  <a:latin typeface="HGP創英角ｺﾞｼｯｸUB" pitchFamily="50" charset="-128"/>
                  <a:ea typeface="HGP創英角ｺﾞｼｯｸUB" pitchFamily="50" charset="-128"/>
                  <a:cs typeface="Osaka"/>
                </a:rPr>
                <a:t>共有</a:t>
              </a:r>
            </a:p>
          </p:txBody>
        </p:sp>
        <p:pic>
          <p:nvPicPr>
            <p:cNvPr id="20529" name="Picture 342" descr="MC900434810[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211638" y="2012950"/>
              <a:ext cx="576262"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121" name="四角形 86"/>
          <p:cNvSpPr>
            <a:spLocks noGrp="1"/>
          </p:cNvSpPr>
          <p:nvPr>
            <p:ph type="title"/>
          </p:nvPr>
        </p:nvSpPr>
        <p:spPr>
          <a:xfrm>
            <a:off x="107504" y="188640"/>
            <a:ext cx="8229600" cy="582594"/>
          </a:xfrm>
        </p:spPr>
        <p:txBody>
          <a:bodyPr rtlCol="0">
            <a:normAutofit fontScale="90000"/>
          </a:bodyPr>
          <a:lstStyle/>
          <a:p>
            <a:pPr eaLnBrk="1" fontAlgn="auto" hangingPunct="1">
              <a:spcAft>
                <a:spcPts val="0"/>
              </a:spcAft>
              <a:defRPr/>
            </a:pPr>
            <a:r>
              <a:rPr lang="ja-JP" altLang="en-US" sz="4000" dirty="0" smtClean="0">
                <a:latin typeface="HGP創英角ｺﾞｼｯｸUB" pitchFamily="50" charset="-128"/>
                <a:ea typeface="HGP創英角ｺﾞｼｯｸUB" pitchFamily="50" charset="-128"/>
              </a:rPr>
              <a:t>学術クラウドが目指す先</a:t>
            </a:r>
          </a:p>
        </p:txBody>
      </p:sp>
      <p:pic>
        <p:nvPicPr>
          <p:cNvPr id="20531" name="Picture 2" descr="http://t2.gstatic.com/images?q=tbn:b9lOzCi2I8graM:http://www.athensohio.com/upload_files/images/community%2520copy.jpg"/>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3959225" y="4818856"/>
            <a:ext cx="1292225" cy="123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32" name="正方形/長方形 39"/>
          <p:cNvSpPr>
            <a:spLocks noChangeArrowheads="1"/>
          </p:cNvSpPr>
          <p:nvPr/>
        </p:nvSpPr>
        <p:spPr bwMode="auto">
          <a:xfrm>
            <a:off x="3778250" y="5596731"/>
            <a:ext cx="1579563" cy="584775"/>
          </a:xfrm>
          <a:prstGeom prst="rect">
            <a:avLst/>
          </a:prstGeom>
          <a:solidFill>
            <a:schemeClr val="bg1">
              <a:alpha val="58038"/>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defTabSz="914400"/>
            <a:r>
              <a:rPr lang="ja-JP" altLang="en-US" sz="1600" dirty="0">
                <a:solidFill>
                  <a:srgbClr val="222268"/>
                </a:solidFill>
                <a:latin typeface="HGP創英角ｺﾞｼｯｸUB" pitchFamily="50" charset="-128"/>
                <a:ea typeface="HGP創英角ｺﾞｼｯｸUB" pitchFamily="50" charset="-128"/>
                <a:cs typeface="Osaka"/>
              </a:rPr>
              <a:t>オープンソース</a:t>
            </a:r>
          </a:p>
          <a:p>
            <a:pPr algn="ctr" defTabSz="914400"/>
            <a:r>
              <a:rPr lang="ja-JP" altLang="en-US" sz="1600" dirty="0">
                <a:solidFill>
                  <a:srgbClr val="222268"/>
                </a:solidFill>
                <a:latin typeface="HGP創英角ｺﾞｼｯｸUB" pitchFamily="50" charset="-128"/>
                <a:ea typeface="HGP創英角ｺﾞｼｯｸUB" pitchFamily="50" charset="-128"/>
                <a:cs typeface="Osaka"/>
              </a:rPr>
              <a:t>コミュニティ</a:t>
            </a:r>
          </a:p>
        </p:txBody>
      </p:sp>
      <p:pic>
        <p:nvPicPr>
          <p:cNvPr id="20534" name="Picture 89" descr="MC900046062[1]"/>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131763" y="4961731"/>
            <a:ext cx="947737" cy="126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35" name="Picture 88" descr="MC900349411[1]"/>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7889875" y="5137944"/>
            <a:ext cx="1184275" cy="91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3347864" y="5750730"/>
            <a:ext cx="527050" cy="527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4893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a:ln>
            <a:noFill/>
          </a:ln>
        </p:spPr>
        <p:txBody>
          <a:bodyPr/>
          <a:lstStyle/>
          <a:p>
            <a:r>
              <a:rPr lang="en-US" altLang="ja-JP" dirty="0" smtClean="0">
                <a:latin typeface="HGP創英角ｺﾞｼｯｸUB" pitchFamily="50" charset="-128"/>
                <a:ea typeface="HGP創英角ｺﾞｼｯｸUB" pitchFamily="50" charset="-128"/>
              </a:rPr>
              <a:t>NASA Nebula</a:t>
            </a:r>
            <a:r>
              <a:rPr lang="ja-JP" altLang="en-US" dirty="0" smtClean="0">
                <a:latin typeface="HGP創英角ｺﾞｼｯｸUB" pitchFamily="50" charset="-128"/>
                <a:ea typeface="HGP創英角ｺﾞｼｯｸUB" pitchFamily="50" charset="-128"/>
              </a:rPr>
              <a:t> との実証実験</a:t>
            </a:r>
            <a:endParaRPr kumimoji="1" lang="ja-JP" altLang="en-US" dirty="0">
              <a:latin typeface="HGP創英角ｺﾞｼｯｸUB" pitchFamily="50" charset="-128"/>
              <a:ea typeface="HGP創英角ｺﾞｼｯｸUB" pitchFamily="50" charset="-128"/>
            </a:endParaRPr>
          </a:p>
        </p:txBody>
      </p:sp>
      <p:sp>
        <p:nvSpPr>
          <p:cNvPr id="19" name="Text Box 17"/>
          <p:cNvSpPr txBox="1">
            <a:spLocks noChangeArrowheads="1"/>
          </p:cNvSpPr>
          <p:nvPr/>
        </p:nvSpPr>
        <p:spPr bwMode="auto">
          <a:xfrm>
            <a:off x="515616" y="1096484"/>
            <a:ext cx="8448872" cy="369332"/>
          </a:xfrm>
          <a:prstGeom prst="rect">
            <a:avLst/>
          </a:prstGeom>
          <a:noFill/>
          <a:ln w="9525">
            <a:noFill/>
            <a:miter lim="800000"/>
            <a:headEnd/>
            <a:tailEnd/>
          </a:ln>
        </p:spPr>
        <p:txBody>
          <a:bodyPr wrap="square">
            <a:spAutoFit/>
          </a:bodyPr>
          <a:lstStyle/>
          <a:p>
            <a:r>
              <a:rPr lang="en-US" altLang="ja-JP" sz="1800" b="0" dirty="0" err="1">
                <a:latin typeface="HGP創英角ｺﾞｼｯｸUB" pitchFamily="50" charset="-128"/>
                <a:ea typeface="HGP創英角ｺﾞｼｯｸUB" pitchFamily="50" charset="-128"/>
              </a:rPr>
              <a:t>WorldWide</a:t>
            </a:r>
            <a:r>
              <a:rPr lang="en-US" altLang="ja-JP" sz="1800" b="0" dirty="0">
                <a:latin typeface="HGP創英角ｺﾞｼｯｸUB" pitchFamily="50" charset="-128"/>
                <a:ea typeface="HGP創英角ｺﾞｼｯｸUB" pitchFamily="50" charset="-128"/>
              </a:rPr>
              <a:t> Telescope </a:t>
            </a:r>
            <a:r>
              <a:rPr lang="ja-JP" altLang="en-US" sz="1800" b="0" dirty="0" smtClean="0">
                <a:latin typeface="HGP創英角ｺﾞｼｯｸUB" pitchFamily="50" charset="-128"/>
                <a:ea typeface="HGP創英角ｺﾞｼｯｸUB" pitchFamily="50" charset="-128"/>
              </a:rPr>
              <a:t>を使った</a:t>
            </a:r>
            <a:r>
              <a:rPr lang="en-US" altLang="ja-JP" sz="1800" b="0" dirty="0" err="1" smtClean="0">
                <a:latin typeface="HGP創英角ｺﾞｼｯｸUB" pitchFamily="50" charset="-128"/>
                <a:ea typeface="HGP創英角ｺﾞｼｯｸUB" pitchFamily="50" charset="-128"/>
                <a:cs typeface="Tahoma" pitchFamily="34" charset="0"/>
              </a:rPr>
              <a:t>edubase</a:t>
            </a:r>
            <a:r>
              <a:rPr lang="en-US" altLang="ja-JP" sz="1800" b="0" dirty="0" smtClean="0">
                <a:latin typeface="HGP創英角ｺﾞｼｯｸUB" pitchFamily="50" charset="-128"/>
                <a:ea typeface="HGP創英角ｺﾞｼｯｸUB" pitchFamily="50" charset="-128"/>
                <a:cs typeface="Tahoma" pitchFamily="34" charset="0"/>
              </a:rPr>
              <a:t> Cloud </a:t>
            </a:r>
            <a:r>
              <a:rPr lang="ja-JP" altLang="en-US" sz="1800" b="0" dirty="0" smtClean="0">
                <a:latin typeface="HGP創英角ｺﾞｼｯｸUB" pitchFamily="50" charset="-128"/>
                <a:ea typeface="HGP創英角ｺﾞｼｯｸUB" pitchFamily="50" charset="-128"/>
              </a:rPr>
              <a:t>と</a:t>
            </a:r>
            <a:r>
              <a:rPr lang="en-US" altLang="ja-JP" sz="1800" b="0" dirty="0" smtClean="0">
                <a:latin typeface="HGP創英角ｺﾞｼｯｸUB" pitchFamily="50" charset="-128"/>
                <a:ea typeface="HGP創英角ｺﾞｼｯｸUB" pitchFamily="50" charset="-128"/>
              </a:rPr>
              <a:t> NASA Nebula </a:t>
            </a:r>
            <a:r>
              <a:rPr lang="ja-JP" altLang="en-US" sz="1800" b="0" dirty="0" smtClean="0">
                <a:latin typeface="HGP創英角ｺﾞｼｯｸUB" pitchFamily="50" charset="-128"/>
                <a:ea typeface="HGP創英角ｺﾞｼｯｸUB" pitchFamily="50" charset="-128"/>
              </a:rPr>
              <a:t>との連携</a:t>
            </a:r>
            <a:r>
              <a:rPr lang="en-US" altLang="ja-JP" sz="1800" b="0" dirty="0" smtClean="0">
                <a:latin typeface="HGP創英角ｺﾞｼｯｸUB" pitchFamily="50" charset="-128"/>
                <a:ea typeface="HGP創英角ｺﾞｼｯｸUB" pitchFamily="50" charset="-128"/>
              </a:rPr>
              <a:t>      </a:t>
            </a:r>
            <a:endParaRPr lang="en-US" altLang="ja-JP" sz="1200" b="0" dirty="0" smtClean="0">
              <a:latin typeface="HGP創英角ｺﾞｼｯｸUB" pitchFamily="50" charset="-128"/>
              <a:ea typeface="HGP創英角ｺﾞｼｯｸUB" pitchFamily="50" charset="-128"/>
            </a:endParaRPr>
          </a:p>
        </p:txBody>
      </p:sp>
      <p:grpSp>
        <p:nvGrpSpPr>
          <p:cNvPr id="20" name="グループ化 19"/>
          <p:cNvGrpSpPr/>
          <p:nvPr/>
        </p:nvGrpSpPr>
        <p:grpSpPr>
          <a:xfrm>
            <a:off x="558526" y="1600540"/>
            <a:ext cx="8207385" cy="4492756"/>
            <a:chOff x="458116" y="2204864"/>
            <a:chExt cx="8207385" cy="4492756"/>
          </a:xfrm>
        </p:grpSpPr>
        <p:pic>
          <p:nvPicPr>
            <p:cNvPr id="21" name="図 110" descr="SC10ポスター（補助）-3.emf"/>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9335" y="5229200"/>
              <a:ext cx="1627187"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図 111" descr="SC10ポスター（補助）-4.emf"/>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683671" y="5159332"/>
              <a:ext cx="1927225" cy="153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1619672" y="2204864"/>
              <a:ext cx="5654665" cy="2572301"/>
            </a:xfrm>
            <a:prstGeom prst="rect">
              <a:avLst/>
            </a:prstGeom>
            <a:solidFill>
              <a:schemeClr val="bg1"/>
            </a:solidFill>
            <a:ln w="12700">
              <a:noFill/>
              <a:miter lim="800000"/>
              <a:headEnd/>
              <a:tailEnd/>
            </a:ln>
          </p:spPr>
        </p:pic>
        <p:pic>
          <p:nvPicPr>
            <p:cNvPr id="24" name="Picture 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1385506" y="3342065"/>
              <a:ext cx="1891818" cy="1418864"/>
            </a:xfrm>
            <a:prstGeom prst="rect">
              <a:avLst/>
            </a:prstGeom>
            <a:noFill/>
            <a:ln w="12700">
              <a:noFill/>
              <a:miter lim="800000"/>
              <a:headEnd/>
              <a:tailEnd/>
            </a:ln>
          </p:spPr>
        </p:pic>
        <p:pic>
          <p:nvPicPr>
            <p:cNvPr id="25" name="Picture 4" descr="server4"/>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5633978" y="3184854"/>
              <a:ext cx="1929366" cy="1605585"/>
            </a:xfrm>
            <a:prstGeom prst="rect">
              <a:avLst/>
            </a:prstGeom>
            <a:noFill/>
            <a:ln w="9525">
              <a:noFill/>
              <a:miter lim="800000"/>
              <a:headEnd/>
              <a:tailEnd/>
            </a:ln>
          </p:spPr>
        </p:pic>
        <p:sp>
          <p:nvSpPr>
            <p:cNvPr id="26" name="テキスト ボックス 25"/>
            <p:cNvSpPr txBox="1"/>
            <p:nvPr/>
          </p:nvSpPr>
          <p:spPr>
            <a:xfrm>
              <a:off x="1601530" y="4739990"/>
              <a:ext cx="1688283"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Mountain View</a:t>
              </a:r>
              <a:endParaRPr kumimoji="1" lang="ja-JP" altLang="en-US" sz="1600" dirty="0">
                <a:latin typeface="HGP創英角ｺﾞｼｯｸUB" pitchFamily="50" charset="-128"/>
                <a:ea typeface="HGP創英角ｺﾞｼｯｸUB" pitchFamily="50" charset="-128"/>
              </a:endParaRPr>
            </a:p>
          </p:txBody>
        </p:sp>
        <p:sp>
          <p:nvSpPr>
            <p:cNvPr id="27" name="テキスト ボックス 26"/>
            <p:cNvSpPr txBox="1"/>
            <p:nvPr/>
          </p:nvSpPr>
          <p:spPr>
            <a:xfrm>
              <a:off x="6628352" y="4762214"/>
              <a:ext cx="912429"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Chiba</a:t>
              </a:r>
              <a:endParaRPr kumimoji="1" lang="ja-JP" altLang="en-US" sz="1600" dirty="0">
                <a:latin typeface="HGP創英角ｺﾞｼｯｸUB" pitchFamily="50" charset="-128"/>
                <a:ea typeface="HGP創英角ｺﾞｼｯｸUB" pitchFamily="50" charset="-128"/>
              </a:endParaRPr>
            </a:p>
          </p:txBody>
        </p:sp>
        <p:sp>
          <p:nvSpPr>
            <p:cNvPr id="28" name="左右矢印 27"/>
            <p:cNvSpPr/>
            <p:nvPr/>
          </p:nvSpPr>
          <p:spPr>
            <a:xfrm>
              <a:off x="3113698" y="3225494"/>
              <a:ext cx="2808312" cy="1606174"/>
            </a:xfrm>
            <a:prstGeom prst="leftRightArrow">
              <a:avLst>
                <a:gd name="adj1" fmla="val 50000"/>
                <a:gd name="adj2" fmla="val 1608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29" name="角丸四角形 28"/>
            <p:cNvSpPr/>
            <p:nvPr/>
          </p:nvSpPr>
          <p:spPr>
            <a:xfrm>
              <a:off x="3483737" y="3192469"/>
              <a:ext cx="2070245" cy="1669978"/>
            </a:xfrm>
            <a:prstGeom prst="roundRect">
              <a:avLst>
                <a:gd name="adj" fmla="val 69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30" name="Text Box 107"/>
            <p:cNvSpPr txBox="1">
              <a:spLocks noChangeArrowheads="1"/>
            </p:cNvSpPr>
            <p:nvPr/>
          </p:nvSpPr>
          <p:spPr bwMode="auto">
            <a:xfrm>
              <a:off x="3493660" y="3262008"/>
              <a:ext cx="2140318" cy="1569660"/>
            </a:xfrm>
            <a:prstGeom prst="rect">
              <a:avLst/>
            </a:prstGeom>
            <a:noFill/>
            <a:ln/>
            <a:extLst/>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kumimoji="1" sz="2000" b="1">
                  <a:solidFill>
                    <a:schemeClr val="tx1"/>
                  </a:solidFill>
                  <a:latin typeface="Times" pitchFamily="18" charset="0"/>
                  <a:ea typeface="Osaka"/>
                  <a:cs typeface="Osaka"/>
                </a:defRPr>
              </a:lvl1pPr>
              <a:lvl2pPr marL="742950" indent="-285750" eaLnBrk="0" hangingPunct="0">
                <a:defRPr kumimoji="1" sz="2000" b="1">
                  <a:solidFill>
                    <a:schemeClr val="tx1"/>
                  </a:solidFill>
                  <a:latin typeface="Times" pitchFamily="18" charset="0"/>
                  <a:ea typeface="Osaka"/>
                  <a:cs typeface="Osaka"/>
                </a:defRPr>
              </a:lvl2pPr>
              <a:lvl3pPr marL="1143000" indent="-228600" eaLnBrk="0" hangingPunct="0">
                <a:defRPr kumimoji="1" sz="2000" b="1">
                  <a:solidFill>
                    <a:schemeClr val="tx1"/>
                  </a:solidFill>
                  <a:latin typeface="Times" pitchFamily="18" charset="0"/>
                  <a:ea typeface="Osaka"/>
                  <a:cs typeface="Osaka"/>
                </a:defRPr>
              </a:lvl3pPr>
              <a:lvl4pPr marL="1600200" indent="-228600" eaLnBrk="0" hangingPunct="0">
                <a:defRPr kumimoji="1" sz="2000" b="1">
                  <a:solidFill>
                    <a:schemeClr val="tx1"/>
                  </a:solidFill>
                  <a:latin typeface="Times" pitchFamily="18" charset="0"/>
                  <a:ea typeface="Osaka"/>
                  <a:cs typeface="Osaka"/>
                </a:defRPr>
              </a:lvl4pPr>
              <a:lvl5pPr marL="2057400" indent="-228600" eaLnBrk="0" hangingPunct="0">
                <a:defRPr kumimoji="1" sz="2000" b="1">
                  <a:solidFill>
                    <a:schemeClr val="tx1"/>
                  </a:solidFill>
                  <a:latin typeface="Times" pitchFamily="18" charset="0"/>
                  <a:ea typeface="Osaka"/>
                  <a:cs typeface="Osaka"/>
                </a:defRPr>
              </a:lvl5pPr>
              <a:lvl6pPr marL="2514600" indent="-228600" eaLnBrk="0" fontAlgn="base" hangingPunct="0">
                <a:spcBef>
                  <a:spcPct val="0"/>
                </a:spcBef>
                <a:spcAft>
                  <a:spcPct val="0"/>
                </a:spcAft>
                <a:defRPr kumimoji="1" sz="2000" b="1">
                  <a:solidFill>
                    <a:schemeClr val="tx1"/>
                  </a:solidFill>
                  <a:latin typeface="Times" pitchFamily="18" charset="0"/>
                  <a:ea typeface="Osaka"/>
                  <a:cs typeface="Osaka"/>
                </a:defRPr>
              </a:lvl6pPr>
              <a:lvl7pPr marL="2971800" indent="-228600" eaLnBrk="0" fontAlgn="base" hangingPunct="0">
                <a:spcBef>
                  <a:spcPct val="0"/>
                </a:spcBef>
                <a:spcAft>
                  <a:spcPct val="0"/>
                </a:spcAft>
                <a:defRPr kumimoji="1" sz="2000" b="1">
                  <a:solidFill>
                    <a:schemeClr val="tx1"/>
                  </a:solidFill>
                  <a:latin typeface="Times" pitchFamily="18" charset="0"/>
                  <a:ea typeface="Osaka"/>
                  <a:cs typeface="Osaka"/>
                </a:defRPr>
              </a:lvl7pPr>
              <a:lvl8pPr marL="3429000" indent="-228600" eaLnBrk="0" fontAlgn="base" hangingPunct="0">
                <a:spcBef>
                  <a:spcPct val="0"/>
                </a:spcBef>
                <a:spcAft>
                  <a:spcPct val="0"/>
                </a:spcAft>
                <a:defRPr kumimoji="1" sz="2000" b="1">
                  <a:solidFill>
                    <a:schemeClr val="tx1"/>
                  </a:solidFill>
                  <a:latin typeface="Times" pitchFamily="18" charset="0"/>
                  <a:ea typeface="Osaka"/>
                  <a:cs typeface="Osaka"/>
                </a:defRPr>
              </a:lvl8pPr>
              <a:lvl9pPr marL="3886200" indent="-228600" eaLnBrk="0" fontAlgn="base" hangingPunct="0">
                <a:spcBef>
                  <a:spcPct val="0"/>
                </a:spcBef>
                <a:spcAft>
                  <a:spcPct val="0"/>
                </a:spcAft>
                <a:defRPr kumimoji="1" sz="2000" b="1">
                  <a:solidFill>
                    <a:schemeClr val="tx1"/>
                  </a:solidFill>
                  <a:latin typeface="Times" pitchFamily="18" charset="0"/>
                  <a:ea typeface="Osaka"/>
                  <a:cs typeface="Osaka"/>
                </a:defRPr>
              </a:lvl9pPr>
            </a:lstStyle>
            <a:p>
              <a:pPr algn="l" eaLnBrk="1" hangingPunct="1"/>
              <a:r>
                <a:rPr lang="en-US" altLang="ja-JP" sz="1600" u="sng"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a:t>
              </a:r>
              <a:r>
                <a:rPr lang="en-US" altLang="ja-JP" sz="160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interface</a:t>
              </a:r>
            </a:p>
            <a:p>
              <a:pPr marL="342900" indent="-34290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Cooperation</a:t>
              </a:r>
              <a:endParaRPr lang="en-US" altLang="ja-JP" sz="120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a:p>
              <a:pPr marL="342900" indent="-34290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Portability</a:t>
              </a:r>
            </a:p>
            <a:p>
              <a:pPr algn="l" eaLnBrk="1" hangingPunct="1"/>
              <a:r>
                <a:rPr lang="en-US" altLang="ja-JP" sz="160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Data</a:t>
              </a:r>
            </a:p>
            <a:p>
              <a:pPr marL="285750" indent="-28575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Interoperable Data</a:t>
              </a:r>
            </a:p>
            <a:p>
              <a:pPr algn="l" eaLnBrk="1" hangingPunct="1"/>
              <a:r>
                <a:rPr lang="en-US" altLang="ja-JP" sz="16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Source</a:t>
              </a:r>
            </a:p>
            <a:p>
              <a:pPr marL="285750" indent="-285750" algn="l" eaLnBrk="1" hangingPunct="1">
                <a:buFont typeface="Wingdings" pitchFamily="2" charset="2"/>
                <a:buChar char="ü"/>
              </a:pPr>
              <a:r>
                <a:rPr lang="en-US" altLang="ja-JP" sz="120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Quality with Community</a:t>
              </a:r>
              <a:endParaRPr lang="en-US" altLang="ja-JP" sz="120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p:txBody>
        </p:sp>
        <p:sp>
          <p:nvSpPr>
            <p:cNvPr id="31" name="テキスト ボックス 30"/>
            <p:cNvSpPr txBox="1"/>
            <p:nvPr/>
          </p:nvSpPr>
          <p:spPr>
            <a:xfrm>
              <a:off x="6628352" y="5078544"/>
              <a:ext cx="2037149"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800" dirty="0" smtClean="0">
                  <a:latin typeface="HGP創英角ｺﾞｼｯｸUB" pitchFamily="50" charset="-128"/>
                  <a:ea typeface="HGP創英角ｺﾞｼｯｸUB" pitchFamily="50" charset="-128"/>
                </a:rPr>
                <a:t>NASA Application on </a:t>
              </a:r>
              <a:r>
                <a:rPr kumimoji="1" lang="en-US" altLang="ja-JP" sz="800" dirty="0" err="1" smtClean="0">
                  <a:latin typeface="HGP創英角ｺﾞｼｯｸUB" pitchFamily="50" charset="-128"/>
                  <a:ea typeface="HGP創英角ｺﾞｼｯｸUB" pitchFamily="50" charset="-128"/>
                </a:rPr>
                <a:t>edubase</a:t>
              </a:r>
              <a:r>
                <a:rPr kumimoji="1" lang="en-US" altLang="ja-JP" sz="800" dirty="0" smtClean="0">
                  <a:latin typeface="HGP創英角ｺﾞｼｯｸUB" pitchFamily="50" charset="-128"/>
                  <a:ea typeface="HGP創英角ｺﾞｼｯｸUB" pitchFamily="50" charset="-128"/>
                </a:rPr>
                <a:t> Cloud: </a:t>
              </a:r>
            </a:p>
            <a:p>
              <a:r>
                <a:rPr kumimoji="1" lang="en-US" altLang="ja-JP" sz="800" dirty="0" err="1" smtClean="0">
                  <a:latin typeface="HGP創英角ｺﾞｼｯｸUB" pitchFamily="50" charset="-128"/>
                  <a:ea typeface="HGP創英角ｺﾞｼｯｸUB" pitchFamily="50" charset="-128"/>
                </a:rPr>
                <a:t>WideWide</a:t>
              </a:r>
              <a:r>
                <a:rPr kumimoji="1" lang="en-US" altLang="ja-JP" sz="800" dirty="0" smtClean="0">
                  <a:latin typeface="HGP創英角ｺﾞｼｯｸUB" pitchFamily="50" charset="-128"/>
                  <a:ea typeface="HGP創英角ｺﾞｼｯｸUB" pitchFamily="50" charset="-128"/>
                </a:rPr>
                <a:t> Telescope</a:t>
              </a:r>
              <a:endParaRPr kumimoji="1" lang="ja-JP" altLang="en-US" sz="800" dirty="0">
                <a:latin typeface="HGP創英角ｺﾞｼｯｸUB" pitchFamily="50" charset="-128"/>
                <a:ea typeface="HGP創英角ｺﾞｼｯｸUB" pitchFamily="50" charset="-128"/>
              </a:endParaRPr>
            </a:p>
          </p:txBody>
        </p:sp>
        <p:sp>
          <p:nvSpPr>
            <p:cNvPr id="32" name="テキスト ボックス 31"/>
            <p:cNvSpPr txBox="1"/>
            <p:nvPr/>
          </p:nvSpPr>
          <p:spPr>
            <a:xfrm>
              <a:off x="458116" y="5106670"/>
              <a:ext cx="1809628"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800" dirty="0" smtClean="0">
                  <a:latin typeface="HGP創英角ｺﾞｼｯｸUB" pitchFamily="50" charset="-128"/>
                  <a:ea typeface="HGP創英角ｺﾞｼｯｸUB" pitchFamily="50" charset="-128"/>
                </a:rPr>
                <a:t>NII Application on Nebula: </a:t>
              </a:r>
            </a:p>
            <a:p>
              <a:r>
                <a:rPr kumimoji="1" lang="en-US" altLang="ja-JP" sz="800" dirty="0" err="1" smtClean="0">
                  <a:latin typeface="HGP創英角ｺﾞｼｯｸUB" pitchFamily="50" charset="-128"/>
                  <a:ea typeface="HGP創英角ｺﾞｼｯｸUB" pitchFamily="50" charset="-128"/>
                </a:rPr>
                <a:t>Hadoop</a:t>
              </a:r>
              <a:r>
                <a:rPr kumimoji="1" lang="en-US" altLang="ja-JP" sz="800" dirty="0" smtClean="0">
                  <a:latin typeface="HGP創英角ｺﾞｼｯｸUB" pitchFamily="50" charset="-128"/>
                  <a:ea typeface="HGP創英角ｺﾞｼｯｸUB" pitchFamily="50" charset="-128"/>
                </a:rPr>
                <a:t>  system developed at NIII</a:t>
              </a:r>
              <a:endParaRPr kumimoji="1" lang="ja-JP" altLang="en-US" sz="800" dirty="0">
                <a:latin typeface="HGP創英角ｺﾞｼｯｸUB" pitchFamily="50" charset="-128"/>
                <a:ea typeface="HGP創英角ｺﾞｼｯｸUB" pitchFamily="50" charset="-128"/>
              </a:endParaRPr>
            </a:p>
          </p:txBody>
        </p:sp>
      </p:grpSp>
    </p:spTree>
    <p:extLst>
      <p:ext uri="{BB962C8B-B14F-4D97-AF65-F5344CB8AC3E}">
        <p14:creationId xmlns="" xmlns:p14="http://schemas.microsoft.com/office/powerpoint/2010/main" val="38593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タイトル 1"/>
          <p:cNvSpPr>
            <a:spLocks noGrp="1"/>
          </p:cNvSpPr>
          <p:nvPr>
            <p:ph type="title"/>
          </p:nvPr>
        </p:nvSpPr>
        <p:spPr>
          <a:xfrm>
            <a:off x="457200" y="214313"/>
            <a:ext cx="8229600" cy="582612"/>
          </a:xfrm>
        </p:spPr>
        <p:txBody>
          <a:bodyPr/>
          <a:lstStyle/>
          <a:p>
            <a:r>
              <a:rPr lang="en-US" altLang="ja-JP" smtClean="0">
                <a:latin typeface="HGP創英角ｺﾞｼｯｸUB" pitchFamily="50" charset="-128"/>
                <a:ea typeface="HGP創英角ｺﾞｼｯｸUB" pitchFamily="50" charset="-128"/>
              </a:rPr>
              <a:t>NII – NASA </a:t>
            </a:r>
            <a:r>
              <a:rPr kumimoji="0" lang="en-US" altLang="ja-JP" smtClean="0">
                <a:latin typeface="HGP創英角ｺﾞｼｯｸUB" pitchFamily="50" charset="-128"/>
                <a:ea typeface="HGP創英角ｺﾞｼｯｸUB" pitchFamily="50" charset="-128"/>
              </a:rPr>
              <a:t>Cloud Collaboration</a:t>
            </a:r>
            <a:r>
              <a:rPr kumimoji="0" lang="ja-JP" altLang="en-US" smtClean="0">
                <a:latin typeface="HGP創英角ｺﾞｼｯｸUB" pitchFamily="50" charset="-128"/>
                <a:ea typeface="HGP創英角ｺﾞｼｯｸUB" pitchFamily="50" charset="-128"/>
              </a:rPr>
              <a:t>　</a:t>
            </a:r>
            <a:endParaRPr lang="ja-JP" altLang="en-US" smtClean="0">
              <a:latin typeface="HGP創英角ｺﾞｼｯｸUB" pitchFamily="50" charset="-128"/>
              <a:ea typeface="HGP創英角ｺﾞｼｯｸUB" pitchFamily="50" charset="-128"/>
            </a:endParaRPr>
          </a:p>
        </p:txBody>
      </p:sp>
      <p:sp>
        <p:nvSpPr>
          <p:cNvPr id="5" name="Content Placeholder 1"/>
          <p:cNvSpPr txBox="1">
            <a:spLocks/>
          </p:cNvSpPr>
          <p:nvPr/>
        </p:nvSpPr>
        <p:spPr bwMode="auto">
          <a:xfrm>
            <a:off x="0" y="981075"/>
            <a:ext cx="9036050" cy="1511300"/>
          </a:xfrm>
          <a:prstGeom prst="rect">
            <a:avLst/>
          </a:prstGeom>
          <a:noFill/>
          <a:ln w="9525">
            <a:noFill/>
            <a:miter lim="800000"/>
            <a:headEnd/>
            <a:tailEnd/>
          </a:ln>
        </p:spPr>
        <p:txBody>
          <a:bodyPr/>
          <a:lstStyle/>
          <a:p>
            <a:pPr marL="514350" indent="-514350">
              <a:spcBef>
                <a:spcPct val="20000"/>
              </a:spcBef>
              <a:buClr>
                <a:schemeClr val="bg1"/>
              </a:buClr>
              <a:defRPr/>
            </a:pPr>
            <a:r>
              <a:rPr lang="ja-JP" altLang="en-US" sz="2000" dirty="0" smtClean="0">
                <a:solidFill>
                  <a:srgbClr val="000000"/>
                </a:solidFill>
                <a:latin typeface="HGP創英角ｺﾞｼｯｸUB" pitchFamily="50" charset="-128"/>
                <a:ea typeface="HGP創英角ｺﾞｼｯｸUB" pitchFamily="50" charset="-128"/>
              </a:rPr>
              <a:t>双方</a:t>
            </a:r>
            <a:r>
              <a:rPr lang="ja-JP" altLang="en-US" sz="2000" dirty="0">
                <a:solidFill>
                  <a:srgbClr val="000000"/>
                </a:solidFill>
                <a:latin typeface="HGP創英角ｺﾞｼｯｸUB" pitchFamily="50" charset="-128"/>
                <a:ea typeface="HGP創英角ｺﾞｼｯｸUB" pitchFamily="50" charset="-128"/>
              </a:rPr>
              <a:t>のオープンソースクラウド基盤</a:t>
            </a:r>
            <a:r>
              <a:rPr lang="ja-JP" altLang="en-US" sz="2000" dirty="0" smtClean="0">
                <a:solidFill>
                  <a:srgbClr val="000000"/>
                </a:solidFill>
                <a:latin typeface="HGP創英角ｺﾞｼｯｸUB" pitchFamily="50" charset="-128"/>
                <a:ea typeface="HGP創英角ｺﾞｼｯｸUB" pitchFamily="50" charset="-128"/>
              </a:rPr>
              <a:t>の相互</a:t>
            </a:r>
            <a:r>
              <a:rPr lang="ja-JP" altLang="en-US" sz="2000" dirty="0">
                <a:solidFill>
                  <a:srgbClr val="000000"/>
                </a:solidFill>
                <a:latin typeface="HGP創英角ｺﾞｼｯｸUB" pitchFamily="50" charset="-128"/>
                <a:ea typeface="HGP創英角ｺﾞｼｯｸUB" pitchFamily="50" charset="-128"/>
              </a:rPr>
              <a:t>運用性を向上させるための</a:t>
            </a:r>
            <a:r>
              <a:rPr lang="ja-JP" altLang="en-US" sz="2000" dirty="0" smtClean="0">
                <a:solidFill>
                  <a:srgbClr val="000000"/>
                </a:solidFill>
                <a:latin typeface="HGP創英角ｺﾞｼｯｸUB" pitchFamily="50" charset="-128"/>
                <a:ea typeface="HGP創英角ｺﾞｼｯｸUB" pitchFamily="50" charset="-128"/>
              </a:rPr>
              <a:t>活動</a:t>
            </a:r>
            <a:endParaRPr lang="en-US" altLang="ja-JP" sz="2000" dirty="0">
              <a:solidFill>
                <a:srgbClr val="000000"/>
              </a:solidFill>
              <a:latin typeface="HGP創英角ｺﾞｼｯｸUB" pitchFamily="50" charset="-128"/>
              <a:ea typeface="HGP創英角ｺﾞｼｯｸUB" pitchFamily="50" charset="-128"/>
            </a:endParaRPr>
          </a:p>
          <a:p>
            <a:pPr marL="514350" indent="-514350">
              <a:spcBef>
                <a:spcPct val="20000"/>
              </a:spcBef>
              <a:buClr>
                <a:schemeClr val="bg1"/>
              </a:buClr>
              <a:defRPr/>
            </a:pPr>
            <a:r>
              <a:rPr lang="ja-JP" altLang="en-US" sz="2000" dirty="0">
                <a:solidFill>
                  <a:srgbClr val="000000"/>
                </a:solidFill>
                <a:latin typeface="HGP創英角ｺﾞｼｯｸUB" pitchFamily="50" charset="-128"/>
                <a:ea typeface="HGP創英角ｺﾞｼｯｸUB" pitchFamily="50" charset="-128"/>
              </a:rPr>
              <a:t>  （共にオープンソースで構築されており、商用クラウドプロバイダとの相互連携が</a:t>
            </a:r>
            <a:endParaRPr lang="en-US" altLang="ja-JP" sz="2000" dirty="0">
              <a:solidFill>
                <a:srgbClr val="000000"/>
              </a:solidFill>
              <a:latin typeface="HGP創英角ｺﾞｼｯｸUB" pitchFamily="50" charset="-128"/>
              <a:ea typeface="HGP創英角ｺﾞｼｯｸUB" pitchFamily="50" charset="-128"/>
            </a:endParaRPr>
          </a:p>
          <a:p>
            <a:pPr marL="514350" indent="-514350">
              <a:spcBef>
                <a:spcPct val="20000"/>
              </a:spcBef>
              <a:buClr>
                <a:schemeClr val="bg1"/>
              </a:buClr>
              <a:defRPr/>
            </a:pPr>
            <a:r>
              <a:rPr lang="en-US" altLang="ja-JP" sz="2000" dirty="0">
                <a:solidFill>
                  <a:srgbClr val="000000"/>
                </a:solidFill>
                <a:latin typeface="HGP創英角ｺﾞｼｯｸUB" pitchFamily="50" charset="-128"/>
                <a:ea typeface="HGP創英角ｺﾞｼｯｸUB" pitchFamily="50" charset="-128"/>
              </a:rPr>
              <a:t>    </a:t>
            </a:r>
            <a:r>
              <a:rPr lang="ja-JP" altLang="en-US" sz="2000" dirty="0">
                <a:solidFill>
                  <a:srgbClr val="000000"/>
                </a:solidFill>
                <a:latin typeface="HGP創英角ｺﾞｼｯｸUB" pitchFamily="50" charset="-128"/>
                <a:ea typeface="HGP創英角ｺﾞｼｯｸUB" pitchFamily="50" charset="-128"/>
              </a:rPr>
              <a:t>できるＡＰＩを採用）</a:t>
            </a:r>
            <a:endParaRPr lang="en-US" altLang="ja-JP" sz="2000" dirty="0">
              <a:solidFill>
                <a:srgbClr val="000000"/>
              </a:solidFill>
              <a:latin typeface="HGP創英角ｺﾞｼｯｸUB" pitchFamily="50" charset="-128"/>
              <a:ea typeface="HGP創英角ｺﾞｼｯｸUB" pitchFamily="50" charset="-128"/>
            </a:endParaRPr>
          </a:p>
        </p:txBody>
      </p:sp>
      <p:pic>
        <p:nvPicPr>
          <p:cNvPr id="38916" name="Picture 4" descr="MC900431620[1]"/>
          <p:cNvPicPr>
            <a:picLocks noChangeAspect="1" noChangeArrowheads="1"/>
          </p:cNvPicPr>
          <p:nvPr/>
        </p:nvPicPr>
        <p:blipFill>
          <a:blip r:embed="rId3" cstate="print">
            <a:lum bright="40000"/>
          </a:blip>
          <a:srcRect/>
          <a:stretch>
            <a:fillRect/>
          </a:stretch>
        </p:blipFill>
        <p:spPr bwMode="auto">
          <a:xfrm>
            <a:off x="2325688" y="2564085"/>
            <a:ext cx="3322637" cy="3600450"/>
          </a:xfrm>
          <a:prstGeom prst="rect">
            <a:avLst/>
          </a:prstGeom>
          <a:noFill/>
          <a:ln w="9525">
            <a:noFill/>
            <a:miter lim="800000"/>
            <a:headEnd/>
            <a:tailEnd/>
          </a:ln>
        </p:spPr>
      </p:pic>
      <p:pic>
        <p:nvPicPr>
          <p:cNvPr id="38917" name="Picture 5"/>
          <p:cNvPicPr>
            <a:picLocks noChangeAspect="1" noChangeArrowheads="1"/>
          </p:cNvPicPr>
          <p:nvPr/>
        </p:nvPicPr>
        <p:blipFill>
          <a:blip r:embed="rId4" cstate="print"/>
          <a:srcRect/>
          <a:stretch>
            <a:fillRect/>
          </a:stretch>
        </p:blipFill>
        <p:spPr bwMode="auto">
          <a:xfrm>
            <a:off x="5083175" y="2997473"/>
            <a:ext cx="2792413" cy="2419350"/>
          </a:xfrm>
          <a:prstGeom prst="rect">
            <a:avLst/>
          </a:prstGeom>
          <a:noFill/>
          <a:ln w="9525">
            <a:noFill/>
            <a:miter lim="800000"/>
            <a:headEnd/>
            <a:tailEnd/>
          </a:ln>
        </p:spPr>
      </p:pic>
      <p:sp>
        <p:nvSpPr>
          <p:cNvPr id="38918" name="AutoShape 6"/>
          <p:cNvSpPr>
            <a:spLocks noChangeArrowheads="1"/>
          </p:cNvSpPr>
          <p:nvPr/>
        </p:nvSpPr>
        <p:spPr bwMode="auto">
          <a:xfrm>
            <a:off x="430213" y="2276748"/>
            <a:ext cx="3424237" cy="3455987"/>
          </a:xfrm>
          <a:prstGeom prst="roundRect">
            <a:avLst>
              <a:gd name="adj" fmla="val 8949"/>
            </a:avLst>
          </a:prstGeom>
          <a:noFill/>
          <a:ln w="9525">
            <a:solidFill>
              <a:srgbClr val="008000"/>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38919" name="Picture 8"/>
          <p:cNvPicPr>
            <a:picLocks noChangeAspect="1" noChangeArrowheads="1"/>
          </p:cNvPicPr>
          <p:nvPr/>
        </p:nvPicPr>
        <p:blipFill>
          <a:blip r:embed="rId4" cstate="print"/>
          <a:srcRect/>
          <a:stretch>
            <a:fillRect/>
          </a:stretch>
        </p:blipFill>
        <p:spPr bwMode="auto">
          <a:xfrm>
            <a:off x="795338" y="2997473"/>
            <a:ext cx="2792412" cy="2419350"/>
          </a:xfrm>
          <a:prstGeom prst="rect">
            <a:avLst/>
          </a:prstGeom>
          <a:noFill/>
          <a:ln w="9525">
            <a:noFill/>
            <a:miter lim="800000"/>
            <a:headEnd/>
            <a:tailEnd/>
          </a:ln>
        </p:spPr>
      </p:pic>
      <p:pic>
        <p:nvPicPr>
          <p:cNvPr id="38920" name="Picture 9" descr="NII"/>
          <p:cNvPicPr>
            <a:picLocks noChangeAspect="1" noChangeArrowheads="1"/>
          </p:cNvPicPr>
          <p:nvPr/>
        </p:nvPicPr>
        <p:blipFill>
          <a:blip r:embed="rId5" cstate="print"/>
          <a:srcRect/>
          <a:stretch>
            <a:fillRect/>
          </a:stretch>
        </p:blipFill>
        <p:spPr bwMode="auto">
          <a:xfrm>
            <a:off x="2325688" y="2203723"/>
            <a:ext cx="1446212" cy="327025"/>
          </a:xfrm>
          <a:prstGeom prst="rect">
            <a:avLst/>
          </a:prstGeom>
          <a:noFill/>
          <a:ln w="9525">
            <a:noFill/>
            <a:miter lim="800000"/>
            <a:headEnd/>
            <a:tailEnd/>
          </a:ln>
        </p:spPr>
      </p:pic>
      <p:pic>
        <p:nvPicPr>
          <p:cNvPr id="38921" name="Picture 10" descr="NASA"/>
          <p:cNvPicPr>
            <a:picLocks noChangeAspect="1" noChangeArrowheads="1"/>
          </p:cNvPicPr>
          <p:nvPr/>
        </p:nvPicPr>
        <p:blipFill>
          <a:blip r:embed="rId6" cstate="print"/>
          <a:srcRect/>
          <a:stretch>
            <a:fillRect/>
          </a:stretch>
        </p:blipFill>
        <p:spPr bwMode="auto">
          <a:xfrm>
            <a:off x="4818063" y="2132285"/>
            <a:ext cx="663575" cy="612775"/>
          </a:xfrm>
          <a:prstGeom prst="rect">
            <a:avLst/>
          </a:prstGeom>
          <a:noFill/>
          <a:ln w="9525">
            <a:noFill/>
            <a:miter lim="800000"/>
            <a:headEnd/>
            <a:tailEnd/>
          </a:ln>
        </p:spPr>
      </p:pic>
      <p:pic>
        <p:nvPicPr>
          <p:cNvPr id="38922" name="Picture 11" descr="MC900349411[1]"/>
          <p:cNvPicPr>
            <a:picLocks noChangeAspect="1" noChangeArrowheads="1"/>
          </p:cNvPicPr>
          <p:nvPr/>
        </p:nvPicPr>
        <p:blipFill>
          <a:blip r:embed="rId7" cstate="print"/>
          <a:srcRect/>
          <a:stretch>
            <a:fillRect/>
          </a:stretch>
        </p:blipFill>
        <p:spPr bwMode="auto">
          <a:xfrm>
            <a:off x="7277100" y="2060848"/>
            <a:ext cx="1063625" cy="893762"/>
          </a:xfrm>
          <a:prstGeom prst="rect">
            <a:avLst/>
          </a:prstGeom>
          <a:noFill/>
          <a:ln w="9525">
            <a:noFill/>
            <a:miter lim="800000"/>
            <a:headEnd/>
            <a:tailEnd/>
          </a:ln>
        </p:spPr>
      </p:pic>
      <p:pic>
        <p:nvPicPr>
          <p:cNvPr id="38923" name="Picture 12" descr="MC900046062[1]"/>
          <p:cNvPicPr>
            <a:picLocks noChangeAspect="1" noChangeArrowheads="1"/>
          </p:cNvPicPr>
          <p:nvPr/>
        </p:nvPicPr>
        <p:blipFill>
          <a:blip r:embed="rId8" cstate="print"/>
          <a:srcRect/>
          <a:stretch>
            <a:fillRect/>
          </a:stretch>
        </p:blipFill>
        <p:spPr bwMode="auto">
          <a:xfrm>
            <a:off x="463550" y="2348185"/>
            <a:ext cx="874713" cy="1268413"/>
          </a:xfrm>
          <a:prstGeom prst="rect">
            <a:avLst/>
          </a:prstGeom>
          <a:noFill/>
          <a:ln w="9525">
            <a:noFill/>
            <a:miter lim="800000"/>
            <a:headEnd/>
            <a:tailEnd/>
          </a:ln>
        </p:spPr>
      </p:pic>
      <p:sp>
        <p:nvSpPr>
          <p:cNvPr id="38924" name="Arc 14"/>
          <p:cNvSpPr>
            <a:spLocks/>
          </p:cNvSpPr>
          <p:nvPr/>
        </p:nvSpPr>
        <p:spPr bwMode="auto">
          <a:xfrm flipH="1" flipV="1">
            <a:off x="2855913" y="4653235"/>
            <a:ext cx="4387850" cy="935038"/>
          </a:xfrm>
          <a:custGeom>
            <a:avLst/>
            <a:gdLst>
              <a:gd name="T0" fmla="*/ 0 w 42610"/>
              <a:gd name="T1" fmla="*/ 2147483647 h 21600"/>
              <a:gd name="T2" fmla="*/ 2147483647 w 42610"/>
              <a:gd name="T3" fmla="*/ 2147483647 h 21600"/>
              <a:gd name="T4" fmla="*/ 2147483647 w 42610"/>
              <a:gd name="T5" fmla="*/ 2147483647 h 21600"/>
              <a:gd name="T6" fmla="*/ 0 60000 65536"/>
              <a:gd name="T7" fmla="*/ 0 60000 65536"/>
              <a:gd name="T8" fmla="*/ 0 60000 65536"/>
              <a:gd name="T9" fmla="*/ 0 w 42610"/>
              <a:gd name="T10" fmla="*/ 0 h 21600"/>
              <a:gd name="T11" fmla="*/ 42610 w 42610"/>
              <a:gd name="T12" fmla="*/ 21600 h 21600"/>
            </a:gdLst>
            <a:ahLst/>
            <a:cxnLst>
              <a:cxn ang="T6">
                <a:pos x="T0" y="T1"/>
              </a:cxn>
              <a:cxn ang="T7">
                <a:pos x="T2" y="T3"/>
              </a:cxn>
              <a:cxn ang="T8">
                <a:pos x="T4" y="T5"/>
              </a:cxn>
            </a:cxnLst>
            <a:rect l="T9" t="T10" r="T11" b="T12"/>
            <a:pathLst>
              <a:path w="42610" h="21600" fill="none" extrusionOk="0">
                <a:moveTo>
                  <a:pt x="0" y="18667"/>
                </a:moveTo>
                <a:cubicBezTo>
                  <a:pt x="1466" y="7971"/>
                  <a:pt x="10604" y="-1"/>
                  <a:pt x="21400" y="0"/>
                </a:cubicBezTo>
                <a:cubicBezTo>
                  <a:pt x="31754" y="0"/>
                  <a:pt x="40651" y="7347"/>
                  <a:pt x="42610" y="17514"/>
                </a:cubicBezTo>
              </a:path>
              <a:path w="42610" h="21600" stroke="0" extrusionOk="0">
                <a:moveTo>
                  <a:pt x="0" y="18667"/>
                </a:moveTo>
                <a:cubicBezTo>
                  <a:pt x="1466" y="7971"/>
                  <a:pt x="10604" y="-1"/>
                  <a:pt x="21400" y="0"/>
                </a:cubicBezTo>
                <a:cubicBezTo>
                  <a:pt x="31754" y="0"/>
                  <a:pt x="40651" y="7347"/>
                  <a:pt x="42610" y="17514"/>
                </a:cubicBezTo>
                <a:lnTo>
                  <a:pt x="21400" y="21600"/>
                </a:lnTo>
                <a:close/>
              </a:path>
            </a:pathLst>
          </a:custGeom>
          <a:noFill/>
          <a:ln w="76200">
            <a:solidFill>
              <a:srgbClr val="800000"/>
            </a:solidFill>
            <a:round/>
            <a:headEnd type="triangle" w="lg" len="lg"/>
            <a:tailEnd type="triangle" w="lg" len="lg"/>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5" name="AutoShape 15"/>
          <p:cNvSpPr>
            <a:spLocks noChangeArrowheads="1"/>
          </p:cNvSpPr>
          <p:nvPr/>
        </p:nvSpPr>
        <p:spPr bwMode="auto">
          <a:xfrm>
            <a:off x="4818063" y="2276748"/>
            <a:ext cx="3324225" cy="3455987"/>
          </a:xfrm>
          <a:prstGeom prst="roundRect">
            <a:avLst>
              <a:gd name="adj" fmla="val 6977"/>
            </a:avLst>
          </a:prstGeom>
          <a:noFill/>
          <a:ln w="9525">
            <a:solidFill>
              <a:srgbClr val="008000"/>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6" name="Arc 17"/>
          <p:cNvSpPr>
            <a:spLocks/>
          </p:cNvSpPr>
          <p:nvPr/>
        </p:nvSpPr>
        <p:spPr bwMode="auto">
          <a:xfrm flipH="1">
            <a:off x="2624138" y="3429273"/>
            <a:ext cx="3722687" cy="144462"/>
          </a:xfrm>
          <a:custGeom>
            <a:avLst/>
            <a:gdLst>
              <a:gd name="T0" fmla="*/ 0 w 42610"/>
              <a:gd name="T1" fmla="*/ 1670617461 h 21600"/>
              <a:gd name="T2" fmla="*/ 2147483647 w 42610"/>
              <a:gd name="T3" fmla="*/ 1567514006 h 21600"/>
              <a:gd name="T4" fmla="*/ 2147483647 w 42610"/>
              <a:gd name="T5" fmla="*/ 1933106318 h 21600"/>
              <a:gd name="T6" fmla="*/ 0 60000 65536"/>
              <a:gd name="T7" fmla="*/ 0 60000 65536"/>
              <a:gd name="T8" fmla="*/ 0 60000 65536"/>
              <a:gd name="T9" fmla="*/ 0 w 42610"/>
              <a:gd name="T10" fmla="*/ 0 h 21600"/>
              <a:gd name="T11" fmla="*/ 42610 w 42610"/>
              <a:gd name="T12" fmla="*/ 21600 h 21600"/>
            </a:gdLst>
            <a:ahLst/>
            <a:cxnLst>
              <a:cxn ang="T6">
                <a:pos x="T0" y="T1"/>
              </a:cxn>
              <a:cxn ang="T7">
                <a:pos x="T2" y="T3"/>
              </a:cxn>
              <a:cxn ang="T8">
                <a:pos x="T4" y="T5"/>
              </a:cxn>
            </a:cxnLst>
            <a:rect l="T9" t="T10" r="T11" b="T12"/>
            <a:pathLst>
              <a:path w="42610" h="21600" fill="none" extrusionOk="0">
                <a:moveTo>
                  <a:pt x="0" y="18667"/>
                </a:moveTo>
                <a:cubicBezTo>
                  <a:pt x="1466" y="7971"/>
                  <a:pt x="10604" y="-1"/>
                  <a:pt x="21400" y="0"/>
                </a:cubicBezTo>
                <a:cubicBezTo>
                  <a:pt x="31754" y="0"/>
                  <a:pt x="40651" y="7347"/>
                  <a:pt x="42610" y="17514"/>
                </a:cubicBezTo>
              </a:path>
              <a:path w="42610" h="21600" stroke="0" extrusionOk="0">
                <a:moveTo>
                  <a:pt x="0" y="18667"/>
                </a:moveTo>
                <a:cubicBezTo>
                  <a:pt x="1466" y="7971"/>
                  <a:pt x="10604" y="-1"/>
                  <a:pt x="21400" y="0"/>
                </a:cubicBezTo>
                <a:cubicBezTo>
                  <a:pt x="31754" y="0"/>
                  <a:pt x="40651" y="7347"/>
                  <a:pt x="42610" y="17514"/>
                </a:cubicBezTo>
                <a:lnTo>
                  <a:pt x="21400" y="21600"/>
                </a:lnTo>
                <a:close/>
              </a:path>
            </a:pathLst>
          </a:custGeom>
          <a:noFill/>
          <a:ln w="76200">
            <a:solidFill>
              <a:srgbClr val="800000"/>
            </a:solidFill>
            <a:round/>
            <a:headEnd type="none" w="lg" len="lg"/>
            <a:tailEnd type="triangle" w="lg" len="lg"/>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7" name="AutoShape 35"/>
          <p:cNvSpPr>
            <a:spLocks noChangeArrowheads="1"/>
          </p:cNvSpPr>
          <p:nvPr/>
        </p:nvSpPr>
        <p:spPr bwMode="auto">
          <a:xfrm>
            <a:off x="3289300" y="3068910"/>
            <a:ext cx="2659063" cy="431800"/>
          </a:xfrm>
          <a:prstGeom prst="roundRect">
            <a:avLst>
              <a:gd name="adj" fmla="val 16667"/>
            </a:avLst>
          </a:prstGeom>
          <a:solidFill>
            <a:srgbClr val="FFFF99"/>
          </a:solidFill>
          <a:ln w="9525">
            <a:solidFill>
              <a:srgbClr val="808000"/>
            </a:solidFill>
            <a:round/>
            <a:headEnd/>
            <a:tailEnd/>
          </a:ln>
        </p:spPr>
        <p:txBody>
          <a:bodyPr wrap="none" anchor="ctr"/>
          <a:lstStyle/>
          <a:p>
            <a:pPr algn="ctr"/>
            <a:r>
              <a:rPr lang="en-US" altLang="ja-JP" sz="2400">
                <a:latin typeface="HGP創英角ｺﾞｼｯｸUB" pitchFamily="50" charset="-128"/>
                <a:ea typeface="HGP創英角ｺﾞｼｯｸUB" pitchFamily="50" charset="-128"/>
              </a:rPr>
              <a:t>WorldWide Telescope</a:t>
            </a:r>
          </a:p>
        </p:txBody>
      </p:sp>
      <p:sp>
        <p:nvSpPr>
          <p:cNvPr id="38928" name="Arc 37"/>
          <p:cNvSpPr>
            <a:spLocks/>
          </p:cNvSpPr>
          <p:nvPr/>
        </p:nvSpPr>
        <p:spPr bwMode="auto">
          <a:xfrm flipH="1" flipV="1">
            <a:off x="2757488" y="3789635"/>
            <a:ext cx="3589337" cy="214313"/>
          </a:xfrm>
          <a:custGeom>
            <a:avLst/>
            <a:gdLst>
              <a:gd name="T0" fmla="*/ 0 w 42610"/>
              <a:gd name="T1" fmla="*/ 2147483647 h 21600"/>
              <a:gd name="T2" fmla="*/ 2147483647 w 42610"/>
              <a:gd name="T3" fmla="*/ 2147483647 h 21600"/>
              <a:gd name="T4" fmla="*/ 2147483647 w 42610"/>
              <a:gd name="T5" fmla="*/ 2147483647 h 21600"/>
              <a:gd name="T6" fmla="*/ 0 60000 65536"/>
              <a:gd name="T7" fmla="*/ 0 60000 65536"/>
              <a:gd name="T8" fmla="*/ 0 60000 65536"/>
              <a:gd name="T9" fmla="*/ 0 w 42610"/>
              <a:gd name="T10" fmla="*/ 0 h 21600"/>
              <a:gd name="T11" fmla="*/ 42610 w 42610"/>
              <a:gd name="T12" fmla="*/ 21600 h 21600"/>
            </a:gdLst>
            <a:ahLst/>
            <a:cxnLst>
              <a:cxn ang="T6">
                <a:pos x="T0" y="T1"/>
              </a:cxn>
              <a:cxn ang="T7">
                <a:pos x="T2" y="T3"/>
              </a:cxn>
              <a:cxn ang="T8">
                <a:pos x="T4" y="T5"/>
              </a:cxn>
            </a:cxnLst>
            <a:rect l="T9" t="T10" r="T11" b="T12"/>
            <a:pathLst>
              <a:path w="42610" h="21600" fill="none" extrusionOk="0">
                <a:moveTo>
                  <a:pt x="0" y="18667"/>
                </a:moveTo>
                <a:cubicBezTo>
                  <a:pt x="1466" y="7971"/>
                  <a:pt x="10604" y="-1"/>
                  <a:pt x="21400" y="0"/>
                </a:cubicBezTo>
                <a:cubicBezTo>
                  <a:pt x="31754" y="0"/>
                  <a:pt x="40651" y="7347"/>
                  <a:pt x="42610" y="17514"/>
                </a:cubicBezTo>
              </a:path>
              <a:path w="42610" h="21600" stroke="0" extrusionOk="0">
                <a:moveTo>
                  <a:pt x="0" y="18667"/>
                </a:moveTo>
                <a:cubicBezTo>
                  <a:pt x="1466" y="7971"/>
                  <a:pt x="10604" y="-1"/>
                  <a:pt x="21400" y="0"/>
                </a:cubicBezTo>
                <a:cubicBezTo>
                  <a:pt x="31754" y="0"/>
                  <a:pt x="40651" y="7347"/>
                  <a:pt x="42610" y="17514"/>
                </a:cubicBezTo>
                <a:lnTo>
                  <a:pt x="21400" y="21600"/>
                </a:lnTo>
                <a:close/>
              </a:path>
            </a:pathLst>
          </a:custGeom>
          <a:noFill/>
          <a:ln w="76200">
            <a:solidFill>
              <a:srgbClr val="800000"/>
            </a:solidFill>
            <a:round/>
            <a:headEnd type="triangle" w="lg" len="med"/>
            <a:tailEnd type="none" w="lg" len="lg"/>
          </a:ln>
        </p:spPr>
        <p:txBody>
          <a:bodyPr wrap="none" anchor="ctr"/>
          <a:lstStyle/>
          <a:p>
            <a:endParaRPr lang="ja-JP" altLang="en-US">
              <a:latin typeface="HGP創英角ｺﾞｼｯｸUB" pitchFamily="50" charset="-128"/>
              <a:ea typeface="HGP創英角ｺﾞｼｯｸUB" pitchFamily="50" charset="-128"/>
            </a:endParaRPr>
          </a:p>
        </p:txBody>
      </p:sp>
      <p:sp>
        <p:nvSpPr>
          <p:cNvPr id="38929" name="AutoShape 36"/>
          <p:cNvSpPr>
            <a:spLocks noChangeArrowheads="1"/>
          </p:cNvSpPr>
          <p:nvPr/>
        </p:nvSpPr>
        <p:spPr bwMode="auto">
          <a:xfrm>
            <a:off x="3222625" y="3788048"/>
            <a:ext cx="2657475" cy="647700"/>
          </a:xfrm>
          <a:prstGeom prst="roundRect">
            <a:avLst>
              <a:gd name="adj" fmla="val 16667"/>
            </a:avLst>
          </a:prstGeom>
          <a:solidFill>
            <a:srgbClr val="FFFF99"/>
          </a:solidFill>
          <a:ln w="9525">
            <a:solidFill>
              <a:srgbClr val="808000"/>
            </a:solidFill>
            <a:round/>
            <a:headEnd/>
            <a:tailEnd/>
          </a:ln>
        </p:spPr>
        <p:txBody>
          <a:bodyPr wrap="none" anchor="ctr"/>
          <a:lstStyle/>
          <a:p>
            <a:pPr algn="ctr"/>
            <a:r>
              <a:rPr lang="ja-JP" altLang="en-US">
                <a:latin typeface="HGP創英角ｺﾞｼｯｸUB" pitchFamily="50" charset="-128"/>
                <a:ea typeface="HGP創英角ｺﾞｼｯｸUB" pitchFamily="50" charset="-128"/>
              </a:rPr>
              <a:t>分散イメージ処理</a:t>
            </a:r>
            <a:r>
              <a:rPr lang="en-US" altLang="ja-JP">
                <a:latin typeface="HGP創英角ｺﾞｼｯｸUB" pitchFamily="50" charset="-128"/>
                <a:ea typeface="HGP創英角ｺﾞｼｯｸUB" pitchFamily="50" charset="-128"/>
              </a:rPr>
              <a:t>(Hadoop)</a:t>
            </a:r>
          </a:p>
          <a:p>
            <a:pPr algn="ctr"/>
            <a:r>
              <a:rPr lang="ja-JP" altLang="en-US">
                <a:latin typeface="HGP創英角ｺﾞｼｯｸUB" pitchFamily="50" charset="-128"/>
                <a:ea typeface="HGP創英角ｺﾞｼｯｸUB" pitchFamily="50" charset="-128"/>
              </a:rPr>
              <a:t>分散モデル検証</a:t>
            </a:r>
            <a:r>
              <a:rPr lang="en-US" altLang="ja-JP">
                <a:latin typeface="HGP創英角ｺﾞｼｯｸUB" pitchFamily="50" charset="-128"/>
                <a:ea typeface="HGP創英角ｺﾞｼｯｸUB" pitchFamily="50" charset="-128"/>
              </a:rPr>
              <a:t>(MPI)</a:t>
            </a:r>
            <a:r>
              <a:rPr lang="ja-JP" altLang="en-US">
                <a:latin typeface="HGP創英角ｺﾞｼｯｸUB" pitchFamily="50" charset="-128"/>
                <a:ea typeface="HGP創英角ｺﾞｼｯｸUB" pitchFamily="50" charset="-128"/>
              </a:rPr>
              <a:t>など</a:t>
            </a:r>
          </a:p>
        </p:txBody>
      </p:sp>
      <p:sp>
        <p:nvSpPr>
          <p:cNvPr id="38930" name="AutoShape 38"/>
          <p:cNvSpPr>
            <a:spLocks noChangeArrowheads="1"/>
          </p:cNvSpPr>
          <p:nvPr/>
        </p:nvSpPr>
        <p:spPr bwMode="auto">
          <a:xfrm>
            <a:off x="3489325" y="5445398"/>
            <a:ext cx="2657475" cy="647700"/>
          </a:xfrm>
          <a:prstGeom prst="roundRect">
            <a:avLst>
              <a:gd name="adj" fmla="val 16667"/>
            </a:avLst>
          </a:prstGeom>
          <a:solidFill>
            <a:srgbClr val="FFFF99"/>
          </a:solidFill>
          <a:ln w="9525">
            <a:solidFill>
              <a:srgbClr val="808000"/>
            </a:solidFill>
            <a:round/>
            <a:headEnd/>
            <a:tailEnd/>
          </a:ln>
        </p:spPr>
        <p:txBody>
          <a:bodyPr wrap="none" anchor="ctr"/>
          <a:lstStyle/>
          <a:p>
            <a:pPr algn="ctr"/>
            <a:r>
              <a:rPr lang="en-US" altLang="ja-JP">
                <a:latin typeface="HGP創英角ｺﾞｼｯｸUB" pitchFamily="50" charset="-128"/>
                <a:ea typeface="HGP創英角ｺﾞｼｯｸUB" pitchFamily="50" charset="-128"/>
              </a:rPr>
              <a:t>WorldWide Telescope</a:t>
            </a:r>
            <a:r>
              <a:rPr lang="ja-JP" altLang="en-US">
                <a:latin typeface="HGP創英角ｺﾞｼｯｸUB" pitchFamily="50" charset="-128"/>
                <a:ea typeface="HGP創英角ｺﾞｼｯｸUB" pitchFamily="50" charset="-128"/>
              </a:rPr>
              <a:t>の</a:t>
            </a:r>
          </a:p>
          <a:p>
            <a:pPr algn="ctr"/>
            <a:r>
              <a:rPr lang="ja-JP" altLang="en-US">
                <a:latin typeface="HGP創英角ｺﾞｼｯｸUB" pitchFamily="50" charset="-128"/>
                <a:ea typeface="HGP創英角ｺﾞｼｯｸUB" pitchFamily="50" charset="-128"/>
              </a:rPr>
              <a:t>データの分散配置</a:t>
            </a:r>
          </a:p>
        </p:txBody>
      </p:sp>
      <p:pic>
        <p:nvPicPr>
          <p:cNvPr id="38931" name="Picture 40"/>
          <p:cNvPicPr>
            <a:picLocks noChangeAspect="1" noChangeArrowheads="1"/>
          </p:cNvPicPr>
          <p:nvPr/>
        </p:nvPicPr>
        <p:blipFill>
          <a:blip r:embed="rId9" cstate="print"/>
          <a:srcRect/>
          <a:stretch>
            <a:fillRect/>
          </a:stretch>
        </p:blipFill>
        <p:spPr bwMode="auto">
          <a:xfrm>
            <a:off x="5151438" y="2708548"/>
            <a:ext cx="842962" cy="428625"/>
          </a:xfrm>
          <a:prstGeom prst="rect">
            <a:avLst/>
          </a:prstGeom>
          <a:noFill/>
          <a:ln w="9525">
            <a:noFill/>
            <a:miter lim="800000"/>
            <a:headEnd/>
            <a:tailEnd/>
          </a:ln>
        </p:spPr>
      </p:pic>
      <p:pic>
        <p:nvPicPr>
          <p:cNvPr id="38932" name="Picture 41" descr="MC900252191[1]"/>
          <p:cNvPicPr>
            <a:picLocks noChangeAspect="1" noChangeArrowheads="1"/>
          </p:cNvPicPr>
          <p:nvPr/>
        </p:nvPicPr>
        <p:blipFill>
          <a:blip r:embed="rId10" cstate="print"/>
          <a:srcRect/>
          <a:stretch>
            <a:fillRect/>
          </a:stretch>
        </p:blipFill>
        <p:spPr bwMode="auto">
          <a:xfrm>
            <a:off x="5948363" y="2203723"/>
            <a:ext cx="520700" cy="982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txBox="1">
            <a:spLocks noChangeArrowheads="1"/>
          </p:cNvSpPr>
          <p:nvPr/>
        </p:nvSpPr>
        <p:spPr bwMode="auto">
          <a:xfrm>
            <a:off x="179388" y="0"/>
            <a:ext cx="8353425" cy="739775"/>
          </a:xfrm>
          <a:prstGeom prst="rect">
            <a:avLst/>
          </a:prstGeom>
          <a:noFill/>
          <a:ln w="9525">
            <a:noFill/>
            <a:miter lim="800000"/>
            <a:headEnd/>
            <a:tailEnd/>
          </a:ln>
        </p:spPr>
        <p:txBody>
          <a:bodyPr lIns="0" tIns="0" rIns="0" bIns="0" anchor="ctr"/>
          <a:lstStyle/>
          <a:p>
            <a:pPr>
              <a:lnSpc>
                <a:spcPct val="90000"/>
              </a:lnSpc>
              <a:defRPr/>
            </a:pPr>
            <a:r>
              <a:rPr lang="en-US" altLang="ja-JP" sz="3600" kern="0" dirty="0">
                <a:latin typeface="HGP創英角ｺﾞｼｯｸUB" pitchFamily="50" charset="-128"/>
                <a:cs typeface="+mj-cs"/>
              </a:rPr>
              <a:t>NASA Applications on </a:t>
            </a:r>
            <a:r>
              <a:rPr lang="en-US" altLang="ja-JP" sz="3600" kern="0" dirty="0" err="1">
                <a:latin typeface="HGP創英角ｺﾞｼｯｸUB" pitchFamily="50" charset="-128"/>
                <a:cs typeface="+mj-cs"/>
              </a:rPr>
              <a:t>edubase</a:t>
            </a:r>
            <a:r>
              <a:rPr lang="en-US" altLang="ja-JP" sz="3600" kern="0" dirty="0">
                <a:latin typeface="HGP創英角ｺﾞｼｯｸUB" pitchFamily="50" charset="-128"/>
                <a:cs typeface="+mj-cs"/>
              </a:rPr>
              <a:t> Cloud</a:t>
            </a:r>
          </a:p>
        </p:txBody>
      </p:sp>
      <p:sp>
        <p:nvSpPr>
          <p:cNvPr id="40963" name="正方形/長方形 6"/>
          <p:cNvSpPr>
            <a:spLocks noChangeArrowheads="1"/>
          </p:cNvSpPr>
          <p:nvPr/>
        </p:nvSpPr>
        <p:spPr bwMode="auto">
          <a:xfrm>
            <a:off x="107950" y="889000"/>
            <a:ext cx="4789488" cy="523875"/>
          </a:xfrm>
          <a:prstGeom prst="rect">
            <a:avLst/>
          </a:prstGeom>
          <a:noFill/>
          <a:ln w="9525">
            <a:noFill/>
            <a:miter lim="800000"/>
            <a:headEnd/>
            <a:tailEnd/>
          </a:ln>
        </p:spPr>
        <p:txBody>
          <a:bodyPr wrap="none">
            <a:spAutoFit/>
          </a:bodyPr>
          <a:lstStyle/>
          <a:p>
            <a:pPr algn="ctr"/>
            <a:r>
              <a:rPr lang="en-US" altLang="ja-JP" sz="2800"/>
              <a:t>WorldWide Telescope</a:t>
            </a:r>
            <a:r>
              <a:rPr lang="ja-JP" altLang="en-US" sz="2800"/>
              <a:t> </a:t>
            </a:r>
            <a:r>
              <a:rPr lang="en-US" altLang="ja-JP" sz="2800"/>
              <a:t>(Mars)</a:t>
            </a:r>
          </a:p>
        </p:txBody>
      </p:sp>
      <p:pic>
        <p:nvPicPr>
          <p:cNvPr id="40964" name="Picture 4" descr="468132main_Valles_Marineris copy.jpg (1288×1024)"/>
          <p:cNvPicPr>
            <a:picLocks noChangeAspect="1" noChangeArrowheads="1"/>
          </p:cNvPicPr>
          <p:nvPr/>
        </p:nvPicPr>
        <p:blipFill>
          <a:blip r:embed="rId2" cstate="print"/>
          <a:srcRect/>
          <a:stretch>
            <a:fillRect/>
          </a:stretch>
        </p:blipFill>
        <p:spPr bwMode="auto">
          <a:xfrm>
            <a:off x="4643438" y="2565400"/>
            <a:ext cx="4348162" cy="3743325"/>
          </a:xfrm>
          <a:prstGeom prst="rect">
            <a:avLst/>
          </a:prstGeom>
          <a:noFill/>
          <a:ln w="9525">
            <a:noFill/>
            <a:miter lim="800000"/>
            <a:headEnd/>
            <a:tailEnd/>
          </a:ln>
        </p:spPr>
      </p:pic>
      <p:pic>
        <p:nvPicPr>
          <p:cNvPr id="40965" name="Picture 2" descr="http://www.nasa.gov/images/content/468134main_WWT_Mars_Main%20View%20copy.jpg">
            <a:hlinkClick r:id="rId3"/>
          </p:cNvPr>
          <p:cNvPicPr>
            <a:picLocks noChangeAspect="1" noChangeArrowheads="1"/>
          </p:cNvPicPr>
          <p:nvPr/>
        </p:nvPicPr>
        <p:blipFill>
          <a:blip r:embed="rId4" cstate="print"/>
          <a:srcRect/>
          <a:stretch>
            <a:fillRect/>
          </a:stretch>
        </p:blipFill>
        <p:spPr bwMode="auto">
          <a:xfrm>
            <a:off x="179388" y="1412875"/>
            <a:ext cx="5173662" cy="4083050"/>
          </a:xfrm>
          <a:prstGeom prst="rect">
            <a:avLst/>
          </a:prstGeom>
          <a:noFill/>
          <a:ln w="9525">
            <a:noFill/>
            <a:miter lim="800000"/>
            <a:headEnd/>
            <a:tailEnd/>
          </a:ln>
        </p:spPr>
      </p:pic>
      <p:sp>
        <p:nvSpPr>
          <p:cNvPr id="7" name="角丸四角形 6">
            <a:hlinkClick r:id="rId5" action="ppaction://hlinkfile"/>
          </p:cNvPr>
          <p:cNvSpPr/>
          <p:nvPr/>
        </p:nvSpPr>
        <p:spPr>
          <a:xfrm>
            <a:off x="5508104" y="1340768"/>
            <a:ext cx="33843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smtClean="0">
                <a:latin typeface="Arial Unicode MS" pitchFamily="50" charset="-128"/>
                <a:ea typeface="Arial Unicode MS" pitchFamily="50" charset="-128"/>
                <a:cs typeface="Arial Unicode MS" pitchFamily="50" charset="-128"/>
              </a:rPr>
              <a:t>Video demo</a:t>
            </a:r>
            <a:endParaRPr kumimoji="1" lang="ja-JP" altLang="en-US" sz="4000" dirty="0">
              <a:latin typeface="Arial Unicode MS" pitchFamily="50" charset="-128"/>
              <a:ea typeface="Arial Unicode MS" pitchFamily="50" charset="-128"/>
              <a:cs typeface="Arial Unicode MS" pitchFamily="50"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p:cNvPicPr>
            <a:picLocks noChangeAspect="1" noChangeArrowheads="1"/>
          </p:cNvPicPr>
          <p:nvPr/>
        </p:nvPicPr>
        <p:blipFill>
          <a:blip r:embed="rId2" cstate="print"/>
          <a:srcRect/>
          <a:stretch>
            <a:fillRect/>
          </a:stretch>
        </p:blipFill>
        <p:spPr bwMode="auto">
          <a:xfrm>
            <a:off x="1115616" y="1700808"/>
            <a:ext cx="6878638" cy="4427537"/>
          </a:xfrm>
          <a:prstGeom prst="rect">
            <a:avLst/>
          </a:prstGeom>
          <a:noFill/>
          <a:ln w="12700">
            <a:noFill/>
            <a:miter lim="800000"/>
            <a:headEnd/>
            <a:tailEnd/>
          </a:ln>
        </p:spPr>
      </p:pic>
      <p:sp>
        <p:nvSpPr>
          <p:cNvPr id="39939" name="Rectangle 2"/>
          <p:cNvSpPr>
            <a:spLocks/>
          </p:cNvSpPr>
          <p:nvPr/>
        </p:nvSpPr>
        <p:spPr bwMode="auto">
          <a:xfrm>
            <a:off x="250825" y="981075"/>
            <a:ext cx="8572500" cy="509588"/>
          </a:xfrm>
          <a:prstGeom prst="rect">
            <a:avLst/>
          </a:prstGeom>
          <a:noFill/>
          <a:ln w="12700">
            <a:noFill/>
            <a:miter lim="800000"/>
            <a:headEnd/>
            <a:tailEnd/>
          </a:ln>
        </p:spPr>
        <p:txBody>
          <a:bodyPr lIns="0" tIns="0" rIns="0" bIns="0" anchor="ctr"/>
          <a:lstStyle/>
          <a:p>
            <a:r>
              <a:rPr lang="en-US" altLang="ja-JP" sz="2400">
                <a:latin typeface="Verdana" pitchFamily="34" charset="0"/>
              </a:rPr>
              <a:t>Nebula running Hadoop system developed at NII</a:t>
            </a:r>
          </a:p>
        </p:txBody>
      </p:sp>
      <p:sp>
        <p:nvSpPr>
          <p:cNvPr id="39940" name="Rectangle 1"/>
          <p:cNvSpPr>
            <a:spLocks noGrp="1" noChangeArrowheads="1"/>
          </p:cNvSpPr>
          <p:nvPr>
            <p:ph type="title"/>
          </p:nvPr>
        </p:nvSpPr>
        <p:spPr>
          <a:xfrm>
            <a:off x="0" y="116632"/>
            <a:ext cx="8459788" cy="739776"/>
          </a:xfrm>
        </p:spPr>
        <p:txBody>
          <a:bodyPr/>
          <a:lstStyle/>
          <a:p>
            <a:pPr eaLnBrk="1" hangingPunct="1"/>
            <a:r>
              <a:rPr lang="en-US" altLang="ja-JP" dirty="0" smtClean="0"/>
              <a:t>NII Applications on Nebula Cloud</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タイトル 1"/>
          <p:cNvSpPr>
            <a:spLocks noGrp="1"/>
          </p:cNvSpPr>
          <p:nvPr>
            <p:ph type="title"/>
          </p:nvPr>
        </p:nvSpPr>
        <p:spPr>
          <a:xfrm>
            <a:off x="467544" y="908720"/>
            <a:ext cx="8507413" cy="582612"/>
          </a:xfrm>
        </p:spPr>
        <p:txBody>
          <a:bodyPr/>
          <a:lstStyle/>
          <a:p>
            <a:r>
              <a:rPr lang="ja-JP" altLang="en-US" sz="3200" dirty="0" smtClean="0">
                <a:latin typeface="HGP創英角ｺﾞｼｯｸUB" pitchFamily="50" charset="-128"/>
                <a:ea typeface="HGP創英角ｺﾞｼｯｸUB" pitchFamily="50" charset="-128"/>
              </a:rPr>
              <a:t>イメージ処理 </a:t>
            </a:r>
            <a:r>
              <a:rPr lang="en-US" altLang="ja-JP" sz="3200" dirty="0" smtClean="0">
                <a:latin typeface="HGP創英角ｺﾞｼｯｸUB" pitchFamily="50" charset="-128"/>
                <a:ea typeface="HGP創英角ｺﾞｼｯｸUB" pitchFamily="50" charset="-128"/>
              </a:rPr>
              <a:t>over </a:t>
            </a:r>
            <a:r>
              <a:rPr lang="en-US" altLang="ja-JP" sz="3200" dirty="0" err="1" smtClean="0">
                <a:latin typeface="HGP創英角ｺﾞｼｯｸUB" pitchFamily="50" charset="-128"/>
                <a:ea typeface="HGP創英角ｺﾞｼｯｸUB" pitchFamily="50" charset="-128"/>
              </a:rPr>
              <a:t>Hadoop</a:t>
            </a:r>
            <a:endParaRPr lang="ja-JP" altLang="en-US" sz="3200" dirty="0" smtClean="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FE123034-62AC-4615-AF80-18FF73FD2BCD}" type="slidenum">
              <a:rPr lang="ja-JP" altLang="en-US" smtClean="0"/>
              <a:pPr>
                <a:defRPr/>
              </a:pPr>
              <a:t>28</a:t>
            </a:fld>
            <a:endParaRPr lang="ja-JP" altLang="en-US" dirty="0"/>
          </a:p>
        </p:txBody>
      </p:sp>
      <p:grpSp>
        <p:nvGrpSpPr>
          <p:cNvPr id="2" name="グループ化 7"/>
          <p:cNvGrpSpPr/>
          <p:nvPr/>
        </p:nvGrpSpPr>
        <p:grpSpPr>
          <a:xfrm>
            <a:off x="826357" y="1700585"/>
            <a:ext cx="7490059" cy="4608735"/>
            <a:chOff x="539750" y="1052513"/>
            <a:chExt cx="8604250" cy="5294312"/>
          </a:xfrm>
        </p:grpSpPr>
        <p:pic>
          <p:nvPicPr>
            <p:cNvPr id="31748" name="Picture 4" descr="https://lh6.googleusercontent.com/Y7ewcVjy-qtCHSYqTnpaRz1F9EuRt5zd2BO9qMPXK2Sj9XYijE1HmlGNxO9UqnbWegciY4n0UXDqkvIYfzbHxDrC7s19UJA5c9vp1QJnfPyLV-amBQ"/>
            <p:cNvPicPr>
              <a:picLocks noChangeAspect="1" noChangeArrowheads="1"/>
            </p:cNvPicPr>
            <p:nvPr/>
          </p:nvPicPr>
          <p:blipFill>
            <a:blip r:embed="rId2" cstate="print"/>
            <a:srcRect/>
            <a:stretch>
              <a:fillRect/>
            </a:stretch>
          </p:blipFill>
          <p:spPr bwMode="auto">
            <a:xfrm>
              <a:off x="3995738" y="2565400"/>
              <a:ext cx="4981575" cy="3781425"/>
            </a:xfrm>
            <a:prstGeom prst="rect">
              <a:avLst/>
            </a:prstGeom>
            <a:noFill/>
            <a:ln w="9525">
              <a:noFill/>
              <a:miter lim="800000"/>
              <a:headEnd/>
              <a:tailEnd/>
            </a:ln>
          </p:spPr>
        </p:pic>
        <p:pic>
          <p:nvPicPr>
            <p:cNvPr id="31749" name="Picture 2" descr="https://lh3.googleusercontent.com/x781LNwj_ghqW2b_kgArvnFX_bjS18IHL73S0p1UVbUKrdIV_bRuPudwVITjXjHo6GixoQnXaWHjK0TnI-wDsKKbJ3o4SJAlsorKSOEaFW_NzxM-iQ"/>
            <p:cNvPicPr>
              <a:picLocks noChangeAspect="1" noChangeArrowheads="1"/>
            </p:cNvPicPr>
            <p:nvPr/>
          </p:nvPicPr>
          <p:blipFill>
            <a:blip r:embed="rId3" cstate="print"/>
            <a:srcRect/>
            <a:stretch>
              <a:fillRect/>
            </a:stretch>
          </p:blipFill>
          <p:spPr bwMode="auto">
            <a:xfrm>
              <a:off x="539750" y="1412875"/>
              <a:ext cx="3925888" cy="2592388"/>
            </a:xfrm>
            <a:prstGeom prst="rect">
              <a:avLst/>
            </a:prstGeom>
            <a:noFill/>
            <a:ln w="9525">
              <a:noFill/>
              <a:miter lim="800000"/>
              <a:headEnd/>
              <a:tailEnd/>
            </a:ln>
          </p:spPr>
        </p:pic>
        <p:sp>
          <p:nvSpPr>
            <p:cNvPr id="31750" name="正方形/長方形 6"/>
            <p:cNvSpPr>
              <a:spLocks noChangeArrowheads="1"/>
            </p:cNvSpPr>
            <p:nvPr/>
          </p:nvSpPr>
          <p:spPr bwMode="auto">
            <a:xfrm>
              <a:off x="611188" y="1052513"/>
              <a:ext cx="3475202" cy="353561"/>
            </a:xfrm>
            <a:prstGeom prst="rect">
              <a:avLst/>
            </a:prstGeom>
            <a:noFill/>
            <a:ln w="9525">
              <a:noFill/>
              <a:miter lim="800000"/>
              <a:headEnd/>
              <a:tailEnd/>
            </a:ln>
          </p:spPr>
          <p:txBody>
            <a:bodyPr wrap="none">
              <a:spAutoFit/>
            </a:bodyPr>
            <a:lstStyle/>
            <a:p>
              <a:r>
                <a:rPr lang="en-US" altLang="ja-JP" sz="1400" b="1"/>
                <a:t>【</a:t>
              </a:r>
              <a:r>
                <a:rPr lang="ja-JP" altLang="en-US" sz="1400" b="1"/>
                <a:t>分散処理アプリケーションの実行例</a:t>
              </a:r>
              <a:r>
                <a:rPr lang="en-US" altLang="ja-JP" sz="1400" b="1"/>
                <a:t>】</a:t>
              </a:r>
              <a:endParaRPr lang="ja-JP" altLang="en-US" sz="1400" b="1"/>
            </a:p>
          </p:txBody>
        </p:sp>
        <p:sp>
          <p:nvSpPr>
            <p:cNvPr id="31751" name="正方形/長方形 7"/>
            <p:cNvSpPr>
              <a:spLocks noChangeArrowheads="1"/>
            </p:cNvSpPr>
            <p:nvPr/>
          </p:nvSpPr>
          <p:spPr bwMode="auto">
            <a:xfrm>
              <a:off x="4500563" y="2349500"/>
              <a:ext cx="4643437" cy="353561"/>
            </a:xfrm>
            <a:prstGeom prst="rect">
              <a:avLst/>
            </a:prstGeom>
            <a:noFill/>
            <a:ln w="9525">
              <a:noFill/>
              <a:miter lim="800000"/>
              <a:headEnd/>
              <a:tailEnd/>
            </a:ln>
          </p:spPr>
          <p:txBody>
            <a:bodyPr>
              <a:spAutoFit/>
            </a:bodyPr>
            <a:lstStyle/>
            <a:p>
              <a:r>
                <a:rPr lang="en-US" altLang="ja-JP" sz="1400" b="1"/>
                <a:t>【</a:t>
              </a:r>
              <a:r>
                <a:rPr lang="ja-JP" altLang="en-US" sz="1400" b="1"/>
                <a:t>分散処理アプリケーションのジョブ状況表示</a:t>
              </a:r>
              <a:r>
                <a:rPr lang="en-US" altLang="ja-JP" sz="1400" b="1"/>
                <a:t>】</a:t>
              </a:r>
              <a:endParaRPr lang="ja-JP" altLang="en-US" sz="1400" b="1"/>
            </a:p>
          </p:txBody>
        </p:sp>
      </p:grpSp>
      <p:sp>
        <p:nvSpPr>
          <p:cNvPr id="9" name="Rectangle 1"/>
          <p:cNvSpPr txBox="1">
            <a:spLocks noChangeArrowheads="1"/>
          </p:cNvSpPr>
          <p:nvPr/>
        </p:nvSpPr>
        <p:spPr bwMode="auto">
          <a:xfrm>
            <a:off x="179512" y="116632"/>
            <a:ext cx="8353425" cy="739775"/>
          </a:xfrm>
          <a:prstGeom prst="rect">
            <a:avLst/>
          </a:prstGeom>
          <a:noFill/>
          <a:ln w="9525">
            <a:noFill/>
            <a:miter lim="800000"/>
            <a:headEnd/>
            <a:tailEnd/>
          </a:ln>
        </p:spPr>
        <p:txBody>
          <a:bodyPr lIns="0" tIns="0" rIns="0" bIns="0" anchor="ctr"/>
          <a:lstStyle/>
          <a:p>
            <a:pPr>
              <a:lnSpc>
                <a:spcPct val="90000"/>
              </a:lnSpc>
              <a:defRPr/>
            </a:pPr>
            <a:r>
              <a:rPr lang="en-US" altLang="ja-JP" sz="3600" kern="0" dirty="0" smtClean="0">
                <a:latin typeface="HGP創英角ｺﾞｼｯｸUB" pitchFamily="50" charset="-128"/>
                <a:cs typeface="+mj-cs"/>
              </a:rPr>
              <a:t>NII </a:t>
            </a:r>
            <a:r>
              <a:rPr lang="en-US" altLang="ja-JP" sz="3600" kern="0" dirty="0">
                <a:latin typeface="HGP創英角ｺﾞｼｯｸUB" pitchFamily="50" charset="-128"/>
                <a:cs typeface="+mj-cs"/>
              </a:rPr>
              <a:t>Applications on </a:t>
            </a:r>
            <a:r>
              <a:rPr lang="en-US" altLang="ja-JP" sz="3600" kern="0" dirty="0" smtClean="0">
                <a:latin typeface="HGP創英角ｺﾞｼｯｸUB" pitchFamily="50" charset="-128"/>
                <a:cs typeface="+mj-cs"/>
              </a:rPr>
              <a:t>NASA Nebula Cloud</a:t>
            </a:r>
            <a:endParaRPr lang="en-US" altLang="ja-JP" sz="3600" kern="0" dirty="0">
              <a:latin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F8DE2148-8336-43A1-A693-0C0C7DD25DDC}" type="slidenum">
              <a:rPr lang="ja-JP" altLang="en-US" smtClean="0"/>
              <a:pPr>
                <a:defRPr/>
              </a:pPr>
              <a:t>29</a:t>
            </a:fld>
            <a:endParaRPr lang="ja-JP" altLang="en-US" dirty="0"/>
          </a:p>
        </p:txBody>
      </p:sp>
      <p:pic>
        <p:nvPicPr>
          <p:cNvPr id="32771" name="Picture 2" descr="https://lh4.googleusercontent.com/A_YoM3LjeIgG8xwqbY9nPO4ll1LnUyoAZJsx4TQbYhIHcixOcrDBwEitai2Goh1BnK9TwmFltOWierjjr80VHsyk0q7uGZ2p0uwVxRztFBwlQD1hVw"/>
          <p:cNvPicPr>
            <a:picLocks noChangeAspect="1" noChangeArrowheads="1"/>
          </p:cNvPicPr>
          <p:nvPr/>
        </p:nvPicPr>
        <p:blipFill>
          <a:blip r:embed="rId2" cstate="print"/>
          <a:srcRect/>
          <a:stretch>
            <a:fillRect/>
          </a:stretch>
        </p:blipFill>
        <p:spPr bwMode="auto">
          <a:xfrm>
            <a:off x="1547664" y="1772816"/>
            <a:ext cx="5981706" cy="4463826"/>
          </a:xfrm>
          <a:prstGeom prst="rect">
            <a:avLst/>
          </a:prstGeom>
          <a:noFill/>
          <a:ln w="9525">
            <a:noFill/>
            <a:miter lim="800000"/>
            <a:headEnd/>
            <a:tailEnd/>
          </a:ln>
        </p:spPr>
      </p:pic>
      <p:sp>
        <p:nvSpPr>
          <p:cNvPr id="32772" name="正方形/長方形 5"/>
          <p:cNvSpPr>
            <a:spLocks noChangeArrowheads="1"/>
          </p:cNvSpPr>
          <p:nvPr/>
        </p:nvSpPr>
        <p:spPr bwMode="auto">
          <a:xfrm>
            <a:off x="1259632" y="1412776"/>
            <a:ext cx="5327650" cy="368300"/>
          </a:xfrm>
          <a:prstGeom prst="rect">
            <a:avLst/>
          </a:prstGeom>
          <a:noFill/>
          <a:ln w="9525">
            <a:noFill/>
            <a:miter lim="800000"/>
            <a:headEnd/>
            <a:tailEnd/>
          </a:ln>
        </p:spPr>
        <p:txBody>
          <a:bodyPr>
            <a:spAutoFit/>
          </a:bodyPr>
          <a:lstStyle/>
          <a:p>
            <a:r>
              <a:rPr lang="en-US" altLang="ja-JP" dirty="0"/>
              <a:t>【</a:t>
            </a:r>
            <a:r>
              <a:rPr lang="ja-JP" altLang="en-US" dirty="0"/>
              <a:t>大規模モデル検証アプリケーションの実行例</a:t>
            </a:r>
            <a:r>
              <a:rPr lang="en-US" altLang="ja-JP" dirty="0"/>
              <a:t>】</a:t>
            </a:r>
            <a:endParaRPr lang="ja-JP" altLang="en-US" dirty="0"/>
          </a:p>
        </p:txBody>
      </p:sp>
      <p:sp>
        <p:nvSpPr>
          <p:cNvPr id="32773" name="タイトル 1"/>
          <p:cNvSpPr>
            <a:spLocks noGrp="1"/>
          </p:cNvSpPr>
          <p:nvPr>
            <p:ph type="title"/>
          </p:nvPr>
        </p:nvSpPr>
        <p:spPr>
          <a:xfrm>
            <a:off x="179512" y="980728"/>
            <a:ext cx="4608512" cy="582613"/>
          </a:xfrm>
        </p:spPr>
        <p:txBody>
          <a:bodyPr/>
          <a:lstStyle/>
          <a:p>
            <a:r>
              <a:rPr lang="ja-JP" altLang="en-US" sz="2800" dirty="0" smtClean="0">
                <a:latin typeface="HGP創英角ｺﾞｼｯｸUB" pitchFamily="50" charset="-128"/>
                <a:ea typeface="HGP創英角ｺﾞｼｯｸUB" pitchFamily="50" charset="-128"/>
              </a:rPr>
              <a:t>分散モデル検証 </a:t>
            </a:r>
            <a:r>
              <a:rPr lang="en-US" altLang="ja-JP" sz="2800" dirty="0" smtClean="0">
                <a:latin typeface="HGP創英角ｺﾞｼｯｸUB" pitchFamily="50" charset="-128"/>
                <a:ea typeface="HGP創英角ｺﾞｼｯｸUB" pitchFamily="50" charset="-128"/>
              </a:rPr>
              <a:t>over MPI</a:t>
            </a:r>
            <a:endParaRPr lang="ja-JP" altLang="en-US" sz="2800" dirty="0" smtClean="0">
              <a:latin typeface="HGP創英角ｺﾞｼｯｸUB" pitchFamily="50" charset="-128"/>
              <a:ea typeface="HGP創英角ｺﾞｼｯｸUB" pitchFamily="50" charset="-128"/>
            </a:endParaRPr>
          </a:p>
        </p:txBody>
      </p:sp>
      <p:sp>
        <p:nvSpPr>
          <p:cNvPr id="6" name="Rectangle 1"/>
          <p:cNvSpPr txBox="1">
            <a:spLocks noChangeArrowheads="1"/>
          </p:cNvSpPr>
          <p:nvPr/>
        </p:nvSpPr>
        <p:spPr bwMode="auto">
          <a:xfrm>
            <a:off x="179512" y="168945"/>
            <a:ext cx="8353425" cy="739775"/>
          </a:xfrm>
          <a:prstGeom prst="rect">
            <a:avLst/>
          </a:prstGeom>
          <a:noFill/>
          <a:ln w="9525">
            <a:noFill/>
            <a:miter lim="800000"/>
            <a:headEnd/>
            <a:tailEnd/>
          </a:ln>
        </p:spPr>
        <p:txBody>
          <a:bodyPr lIns="0" tIns="0" rIns="0" bIns="0" anchor="ctr"/>
          <a:lstStyle/>
          <a:p>
            <a:pPr>
              <a:lnSpc>
                <a:spcPct val="90000"/>
              </a:lnSpc>
              <a:defRPr/>
            </a:pPr>
            <a:r>
              <a:rPr lang="en-US" altLang="ja-JP" sz="3600" kern="0" dirty="0" smtClean="0">
                <a:latin typeface="HGP創英角ｺﾞｼｯｸUB" pitchFamily="50" charset="-128"/>
                <a:cs typeface="+mj-cs"/>
              </a:rPr>
              <a:t>NII </a:t>
            </a:r>
            <a:r>
              <a:rPr lang="en-US" altLang="ja-JP" sz="3600" kern="0" dirty="0">
                <a:latin typeface="HGP創英角ｺﾞｼｯｸUB" pitchFamily="50" charset="-128"/>
                <a:cs typeface="+mj-cs"/>
              </a:rPr>
              <a:t>Applications on </a:t>
            </a:r>
            <a:r>
              <a:rPr lang="en-US" altLang="ja-JP" sz="3600" kern="0" dirty="0" smtClean="0">
                <a:latin typeface="HGP創英角ｺﾞｼｯｸUB" pitchFamily="50" charset="-128"/>
                <a:cs typeface="+mj-cs"/>
              </a:rPr>
              <a:t>NASA Nebula Cloud</a:t>
            </a:r>
            <a:endParaRPr lang="en-US" altLang="ja-JP" sz="3600" kern="0" dirty="0">
              <a:latin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BD24181E-A1B2-4752-8FD2-112787FE4A7F}" type="slidenum">
              <a:rPr lang="ja-JP" altLang="en-US" smtClean="0"/>
              <a:pPr>
                <a:defRPr/>
              </a:pPr>
              <a:t>3</a:t>
            </a:fld>
            <a:endParaRPr lang="ja-JP" altLang="en-US" dirty="0"/>
          </a:p>
        </p:txBody>
      </p:sp>
      <p:pic>
        <p:nvPicPr>
          <p:cNvPr id="25603" name="Picture 4"/>
          <p:cNvPicPr>
            <a:picLocks noChangeAspect="1" noChangeArrowheads="1"/>
          </p:cNvPicPr>
          <p:nvPr/>
        </p:nvPicPr>
        <p:blipFill>
          <a:blip r:embed="rId2" cstate="print"/>
          <a:srcRect/>
          <a:stretch>
            <a:fillRect/>
          </a:stretch>
        </p:blipFill>
        <p:spPr bwMode="auto">
          <a:xfrm>
            <a:off x="1547813" y="1268413"/>
            <a:ext cx="6021387" cy="4752975"/>
          </a:xfrm>
          <a:prstGeom prst="rect">
            <a:avLst/>
          </a:prstGeom>
          <a:noFill/>
          <a:ln w="9525">
            <a:noFill/>
            <a:miter lim="800000"/>
            <a:headEnd/>
            <a:tailEnd/>
          </a:ln>
        </p:spPr>
      </p:pic>
      <p:sp>
        <p:nvSpPr>
          <p:cNvPr id="6" name="タイトル 1"/>
          <p:cNvSpPr>
            <a:spLocks noGrp="1"/>
          </p:cNvSpPr>
          <p:nvPr>
            <p:ph type="title"/>
          </p:nvPr>
        </p:nvSpPr>
        <p:spPr>
          <a:xfrm>
            <a:off x="323850" y="188913"/>
            <a:ext cx="8229600" cy="582612"/>
          </a:xfrm>
        </p:spPr>
        <p:txBody>
          <a:bodyPr rtlCol="0">
            <a:normAutofit fontScale="90000"/>
          </a:bodyPr>
          <a:lstStyle/>
          <a:p>
            <a:pPr eaLnBrk="1" fontAlgn="auto" hangingPunct="1">
              <a:spcAft>
                <a:spcPts val="0"/>
              </a:spcAft>
              <a:defRPr/>
            </a:pPr>
            <a:r>
              <a:rPr lang="en-US" altLang="ja-JP" dirty="0" err="1" smtClean="0">
                <a:latin typeface="HGP創英角ｺﾞｼｯｸUB" pitchFamily="50" charset="-128"/>
                <a:ea typeface="HGP創英角ｺﾞｼｯｸUB" pitchFamily="50" charset="-128"/>
              </a:rPr>
              <a:t>edubase</a:t>
            </a:r>
            <a:r>
              <a:rPr lang="en-US" altLang="ja-JP" dirty="0" smtClean="0">
                <a:latin typeface="HGP創英角ｺﾞｼｯｸUB" pitchFamily="50" charset="-128"/>
                <a:ea typeface="HGP創英角ｺﾞｼｯｸUB" pitchFamily="50" charset="-128"/>
              </a:rPr>
              <a:t> Cloud </a:t>
            </a:r>
            <a:r>
              <a:rPr lang="ja-JP" altLang="en-US" dirty="0" smtClean="0">
                <a:latin typeface="HGP創英角ｺﾞｼｯｸUB" pitchFamily="50" charset="-128"/>
                <a:ea typeface="HGP創英角ｺﾞｼｯｸUB" pitchFamily="50" charset="-128"/>
              </a:rPr>
              <a:t>の構成</a:t>
            </a:r>
            <a:endParaRPr lang="ja-JP" altLang="en-US"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latin typeface="HGP創英角ｺﾞｼｯｸUB" pitchFamily="50" charset="-128"/>
                <a:ea typeface="HGP創英角ｺﾞｼｯｸUB" pitchFamily="50" charset="-128"/>
              </a:rPr>
              <a:t>OpenStack</a:t>
            </a:r>
            <a:r>
              <a:rPr kumimoji="1" lang="ja-JP" altLang="en-US" dirty="0" smtClean="0">
                <a:latin typeface="HGP創英角ｺﾞｼｯｸUB" pitchFamily="50" charset="-128"/>
                <a:ea typeface="HGP創英角ｺﾞｼｯｸUB" pitchFamily="50" charset="-128"/>
              </a:rPr>
              <a:t>コミュニティへの参加</a:t>
            </a:r>
            <a:endParaRPr kumimoji="1" lang="ja-JP" altLang="en-US" dirty="0">
              <a:latin typeface="HGP創英角ｺﾞｼｯｸUB" pitchFamily="50" charset="-128"/>
              <a:ea typeface="HGP創英角ｺﾞｼｯｸUB" pitchFamily="50" charset="-128"/>
            </a:endParaRPr>
          </a:p>
        </p:txBody>
      </p:sp>
      <p:pic>
        <p:nvPicPr>
          <p:cNvPr id="4" name="Picture 2" descr="openstack"/>
          <p:cNvPicPr>
            <a:picLocks noChangeAspect="1" noChangeArrowheads="1"/>
          </p:cNvPicPr>
          <p:nvPr/>
        </p:nvPicPr>
        <p:blipFill>
          <a:blip r:embed="rId3" cstate="print"/>
          <a:srcRect/>
          <a:stretch>
            <a:fillRect/>
          </a:stretch>
        </p:blipFill>
        <p:spPr bwMode="auto">
          <a:xfrm>
            <a:off x="3100843" y="1268760"/>
            <a:ext cx="4220308" cy="2305050"/>
          </a:xfrm>
          <a:prstGeom prst="rect">
            <a:avLst/>
          </a:prstGeom>
          <a:noFill/>
        </p:spPr>
      </p:pic>
      <p:grpSp>
        <p:nvGrpSpPr>
          <p:cNvPr id="3" name="グループ化 29"/>
          <p:cNvGrpSpPr/>
          <p:nvPr/>
        </p:nvGrpSpPr>
        <p:grpSpPr>
          <a:xfrm>
            <a:off x="689265" y="1297616"/>
            <a:ext cx="2514583" cy="1628122"/>
            <a:chOff x="689265" y="1656862"/>
            <a:chExt cx="2514583" cy="1628122"/>
          </a:xfrm>
        </p:grpSpPr>
        <p:pic>
          <p:nvPicPr>
            <p:cNvPr id="5" name="Picture 6" descr="Insignia.gif"/>
            <p:cNvPicPr>
              <a:picLocks noChangeAspect="1"/>
            </p:cNvPicPr>
            <p:nvPr/>
          </p:nvPicPr>
          <p:blipFill>
            <a:blip r:embed="rId4" cstate="print"/>
            <a:srcRect/>
            <a:stretch>
              <a:fillRect/>
            </a:stretch>
          </p:blipFill>
          <p:spPr bwMode="auto">
            <a:xfrm>
              <a:off x="689265" y="1680939"/>
              <a:ext cx="849923" cy="762000"/>
            </a:xfrm>
            <a:prstGeom prst="rect">
              <a:avLst/>
            </a:prstGeom>
            <a:noFill/>
            <a:ln w="9525">
              <a:noFill/>
              <a:miter lim="800000"/>
              <a:headEnd/>
              <a:tailEnd/>
            </a:ln>
          </p:spPr>
        </p:pic>
        <p:cxnSp>
          <p:nvCxnSpPr>
            <p:cNvPr id="7" name="カギ線コネクタ 6"/>
            <p:cNvCxnSpPr>
              <a:stCxn id="5" idx="3"/>
            </p:cNvCxnSpPr>
            <p:nvPr/>
          </p:nvCxnSpPr>
          <p:spPr>
            <a:xfrm>
              <a:off x="1539188" y="2061939"/>
              <a:ext cx="1664660" cy="1223045"/>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9" name="テキスト ボックス 8"/>
            <p:cNvSpPr txBox="1"/>
            <p:nvPr/>
          </p:nvSpPr>
          <p:spPr>
            <a:xfrm>
              <a:off x="689266" y="2411199"/>
              <a:ext cx="1024639" cy="369332"/>
            </a:xfrm>
            <a:prstGeom prst="rect">
              <a:avLst/>
            </a:prstGeom>
            <a:noFill/>
          </p:spPr>
          <p:txBody>
            <a:bodyPr wrap="none" rtlCol="0">
              <a:spAutoFit/>
            </a:bodyPr>
            <a:lstStyle/>
            <a:p>
              <a:r>
                <a:rPr kumimoji="1" lang="en-US" altLang="ja-JP" dirty="0" smtClean="0">
                  <a:latin typeface="HGP創英角ｺﾞｼｯｸUB" pitchFamily="50" charset="-128"/>
                  <a:ea typeface="HGP創英角ｺﾞｼｯｸUB" pitchFamily="50" charset="-128"/>
                </a:rPr>
                <a:t>Nebula</a:t>
              </a:r>
              <a:r>
                <a:rPr kumimoji="1" lang="ja-JP" altLang="en-US" dirty="0" smtClean="0">
                  <a:latin typeface="HGP創英角ｺﾞｼｯｸUB" pitchFamily="50" charset="-128"/>
                  <a:ea typeface="HGP創英角ｺﾞｼｯｸUB" pitchFamily="50" charset="-128"/>
                </a:rPr>
                <a:t>　</a:t>
              </a:r>
              <a:endParaRPr kumimoji="1" lang="ja-JP" altLang="en-US" dirty="0">
                <a:latin typeface="HGP創英角ｺﾞｼｯｸUB" pitchFamily="50" charset="-128"/>
                <a:ea typeface="HGP創英角ｺﾞｼｯｸUB" pitchFamily="50" charset="-128"/>
              </a:endParaRPr>
            </a:p>
          </p:txBody>
        </p:sp>
        <p:sp>
          <p:nvSpPr>
            <p:cNvPr id="10" name="テキスト ボックス 9"/>
            <p:cNvSpPr txBox="1"/>
            <p:nvPr/>
          </p:nvSpPr>
          <p:spPr>
            <a:xfrm>
              <a:off x="1639871" y="1656862"/>
              <a:ext cx="684803" cy="369332"/>
            </a:xfrm>
            <a:prstGeom prst="rect">
              <a:avLst/>
            </a:prstGeom>
            <a:noFill/>
          </p:spPr>
          <p:txBody>
            <a:bodyPr wrap="none" rtlCol="0">
              <a:spAutoFit/>
            </a:bodyPr>
            <a:lstStyle/>
            <a:p>
              <a:r>
                <a:rPr kumimoji="1" lang="en-US" altLang="ja-JP" dirty="0" smtClean="0">
                  <a:solidFill>
                    <a:schemeClr val="tx2">
                      <a:lumMod val="75000"/>
                    </a:schemeClr>
                  </a:solidFill>
                  <a:latin typeface="HGP創英角ｺﾞｼｯｸUB" pitchFamily="50" charset="-128"/>
                  <a:ea typeface="HGP創英角ｺﾞｼｯｸUB" pitchFamily="50" charset="-128"/>
                </a:rPr>
                <a:t>Nova</a:t>
              </a:r>
              <a:endParaRPr kumimoji="1" lang="ja-JP" altLang="en-US" dirty="0">
                <a:solidFill>
                  <a:schemeClr val="tx2">
                    <a:lumMod val="75000"/>
                  </a:schemeClr>
                </a:solidFill>
                <a:latin typeface="HGP創英角ｺﾞｼｯｸUB" pitchFamily="50" charset="-128"/>
                <a:ea typeface="HGP創英角ｺﾞｼｯｸUB" pitchFamily="50" charset="-128"/>
              </a:endParaRPr>
            </a:p>
          </p:txBody>
        </p:sp>
      </p:grpSp>
      <p:grpSp>
        <p:nvGrpSpPr>
          <p:cNvPr id="11" name="グループ化 30"/>
          <p:cNvGrpSpPr/>
          <p:nvPr/>
        </p:nvGrpSpPr>
        <p:grpSpPr>
          <a:xfrm>
            <a:off x="325276" y="2968462"/>
            <a:ext cx="2878572" cy="1057128"/>
            <a:chOff x="325276" y="3327708"/>
            <a:chExt cx="2878572" cy="1057128"/>
          </a:xfrm>
        </p:grpSpPr>
        <p:pic>
          <p:nvPicPr>
            <p:cNvPr id="6" name="Picture 4" descr="Dedicated Server, Managed Hosting &amp; Web Hosting from Rackspace"/>
            <p:cNvPicPr>
              <a:picLocks noChangeAspect="1" noChangeArrowheads="1"/>
            </p:cNvPicPr>
            <p:nvPr/>
          </p:nvPicPr>
          <p:blipFill>
            <a:blip r:embed="rId5" cstate="print"/>
            <a:srcRect/>
            <a:stretch>
              <a:fillRect/>
            </a:stretch>
          </p:blipFill>
          <p:spPr bwMode="auto">
            <a:xfrm>
              <a:off x="325276" y="3813335"/>
              <a:ext cx="1389185" cy="571501"/>
            </a:xfrm>
            <a:prstGeom prst="rect">
              <a:avLst/>
            </a:prstGeom>
            <a:noFill/>
          </p:spPr>
        </p:pic>
        <p:cxnSp>
          <p:nvCxnSpPr>
            <p:cNvPr id="8" name="カギ線コネクタ 7"/>
            <p:cNvCxnSpPr>
              <a:stCxn id="6" idx="3"/>
            </p:cNvCxnSpPr>
            <p:nvPr/>
          </p:nvCxnSpPr>
          <p:spPr>
            <a:xfrm flipV="1">
              <a:off x="1714461" y="3573016"/>
              <a:ext cx="1489387" cy="526070"/>
            </a:xfrm>
            <a:prstGeom prst="bentConnector3">
              <a:avLst>
                <a:gd name="adj1" fmla="val 44884"/>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テキスト ボックス 11"/>
            <p:cNvSpPr txBox="1"/>
            <p:nvPr/>
          </p:nvSpPr>
          <p:spPr>
            <a:xfrm>
              <a:off x="1360948" y="3327708"/>
              <a:ext cx="1217000" cy="707886"/>
            </a:xfrm>
            <a:prstGeom prst="rect">
              <a:avLst/>
            </a:prstGeom>
            <a:noFill/>
          </p:spPr>
          <p:txBody>
            <a:bodyPr wrap="none" rtlCol="0">
              <a:spAutoFit/>
            </a:bodyPr>
            <a:lstStyle/>
            <a:p>
              <a:r>
                <a:rPr kumimoji="1" lang="en-US" altLang="ja-JP" sz="2000" dirty="0" smtClean="0">
                  <a:solidFill>
                    <a:schemeClr val="tx2">
                      <a:lumMod val="75000"/>
                    </a:schemeClr>
                  </a:solidFill>
                  <a:latin typeface="HGP創英角ｺﾞｼｯｸUB" pitchFamily="50" charset="-128"/>
                  <a:ea typeface="HGP創英角ｺﾞｼｯｸUB" pitchFamily="50" charset="-128"/>
                </a:rPr>
                <a:t>Cloud </a:t>
              </a:r>
            </a:p>
            <a:p>
              <a:r>
                <a:rPr lang="en-US" altLang="ja-JP" sz="2000" dirty="0" smtClean="0">
                  <a:solidFill>
                    <a:schemeClr val="tx2">
                      <a:lumMod val="75000"/>
                    </a:schemeClr>
                  </a:solidFill>
                  <a:latin typeface="HGP創英角ｺﾞｼｯｸUB" pitchFamily="50" charset="-128"/>
                  <a:ea typeface="HGP創英角ｺﾞｼｯｸUB" pitchFamily="50" charset="-128"/>
                </a:rPr>
                <a:t>Storage</a:t>
              </a:r>
              <a:r>
                <a:rPr kumimoji="1" lang="ja-JP" altLang="en-US" sz="2000" dirty="0" smtClean="0">
                  <a:solidFill>
                    <a:schemeClr val="tx2">
                      <a:lumMod val="75000"/>
                    </a:schemeClr>
                  </a:solidFill>
                  <a:latin typeface="HGP創英角ｺﾞｼｯｸUB" pitchFamily="50" charset="-128"/>
                  <a:ea typeface="HGP創英角ｺﾞｼｯｸUB" pitchFamily="50" charset="-128"/>
                </a:rPr>
                <a:t>　</a:t>
              </a:r>
              <a:endParaRPr kumimoji="1" lang="ja-JP" altLang="en-US" sz="2000" dirty="0">
                <a:solidFill>
                  <a:schemeClr val="tx2">
                    <a:lumMod val="75000"/>
                  </a:schemeClr>
                </a:solidFill>
                <a:latin typeface="HGP創英角ｺﾞｼｯｸUB" pitchFamily="50" charset="-128"/>
                <a:ea typeface="HGP創英角ｺﾞｼｯｸUB" pitchFamily="50" charset="-128"/>
              </a:endParaRPr>
            </a:p>
          </p:txBody>
        </p:sp>
      </p:grpSp>
      <p:sp>
        <p:nvSpPr>
          <p:cNvPr id="15" name="正方形/長方形 14"/>
          <p:cNvSpPr/>
          <p:nvPr/>
        </p:nvSpPr>
        <p:spPr>
          <a:xfrm>
            <a:off x="3244859" y="4005064"/>
            <a:ext cx="2304256" cy="2880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HGP創英角ｺﾞｼｯｸUB" pitchFamily="50" charset="-128"/>
                <a:ea typeface="HGP創英角ｺﾞｼｯｸUB" pitchFamily="50" charset="-128"/>
              </a:rPr>
              <a:t>            </a:t>
            </a:r>
            <a:r>
              <a:rPr kumimoji="1" lang="en-US" altLang="ja-JP" sz="1200" dirty="0" smtClean="0">
                <a:solidFill>
                  <a:schemeClr val="accent6">
                    <a:lumMod val="50000"/>
                  </a:schemeClr>
                </a:solidFill>
                <a:latin typeface="HGP創英角ｺﾞｼｯｸUB" pitchFamily="50" charset="-128"/>
                <a:ea typeface="HGP創英角ｺﾞｼｯｸUB" pitchFamily="50" charset="-128"/>
              </a:rPr>
              <a:t>nova-deployment-tool</a:t>
            </a:r>
            <a:endParaRPr kumimoji="1" lang="ja-JP" altLang="en-US" sz="1200" dirty="0">
              <a:solidFill>
                <a:schemeClr val="accent6">
                  <a:lumMod val="50000"/>
                </a:schemeClr>
              </a:solidFill>
              <a:latin typeface="HGP創英角ｺﾞｼｯｸUB" pitchFamily="50" charset="-128"/>
              <a:ea typeface="HGP創英角ｺﾞｼｯｸUB" pitchFamily="50" charset="-128"/>
            </a:endParaRPr>
          </a:p>
        </p:txBody>
      </p:sp>
      <p:sp>
        <p:nvSpPr>
          <p:cNvPr id="16" name="角丸四角形 15"/>
          <p:cNvSpPr/>
          <p:nvPr/>
        </p:nvSpPr>
        <p:spPr>
          <a:xfrm>
            <a:off x="3316866" y="4077072"/>
            <a:ext cx="463045" cy="14401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800" dirty="0" err="1" smtClean="0">
                <a:latin typeface="HGP創英角ｺﾞｼｯｸUB" pitchFamily="50" charset="-128"/>
                <a:ea typeface="HGP創英角ｺﾞｼｯｸUB" pitchFamily="50" charset="-128"/>
              </a:rPr>
              <a:t>HaaS</a:t>
            </a:r>
            <a:endParaRPr kumimoji="1" lang="ja-JP" altLang="en-US" sz="800" dirty="0">
              <a:latin typeface="HGP創英角ｺﾞｼｯｸUB" pitchFamily="50" charset="-128"/>
              <a:ea typeface="HGP創英角ｺﾞｼｯｸUB" pitchFamily="50" charset="-128"/>
            </a:endParaRPr>
          </a:p>
        </p:txBody>
      </p:sp>
      <p:sp>
        <p:nvSpPr>
          <p:cNvPr id="19" name="正方形/長方形 18"/>
          <p:cNvSpPr/>
          <p:nvPr/>
        </p:nvSpPr>
        <p:spPr>
          <a:xfrm>
            <a:off x="3096320" y="4556668"/>
            <a:ext cx="4572000" cy="276999"/>
          </a:xfrm>
          <a:prstGeom prst="rect">
            <a:avLst/>
          </a:prstGeom>
        </p:spPr>
        <p:txBody>
          <a:bodyPr>
            <a:spAutoFit/>
          </a:bodyPr>
          <a:lstStyle/>
          <a:p>
            <a:r>
              <a:rPr lang="en-US" altLang="ja-JP" sz="1200" dirty="0" smtClean="0">
                <a:latin typeface="HGP創英角ｺﾞｼｯｸUB" pitchFamily="50" charset="-128"/>
                <a:ea typeface="HGP創英角ｺﾞｼｯｸUB" pitchFamily="50" charset="-128"/>
                <a:hlinkClick r:id="rId6"/>
              </a:rPr>
              <a:t>http://wiki.openstack.org/NovaInstall/NovaDeploymentTool</a:t>
            </a:r>
            <a:endParaRPr lang="ja-JP" altLang="en-US" sz="1200" dirty="0">
              <a:latin typeface="HGP創英角ｺﾞｼｯｸUB" pitchFamily="50" charset="-128"/>
              <a:ea typeface="HGP創英角ｺﾞｼｯｸUB" pitchFamily="50" charset="-128"/>
            </a:endParaRPr>
          </a:p>
        </p:txBody>
      </p:sp>
      <p:grpSp>
        <p:nvGrpSpPr>
          <p:cNvPr id="17" name="グループ化 31"/>
          <p:cNvGrpSpPr/>
          <p:nvPr/>
        </p:nvGrpSpPr>
        <p:grpSpPr>
          <a:xfrm>
            <a:off x="636410" y="3429000"/>
            <a:ext cx="8472070" cy="2593082"/>
            <a:chOff x="636410" y="3788246"/>
            <a:chExt cx="8472070" cy="2593082"/>
          </a:xfrm>
        </p:grpSpPr>
        <p:pic>
          <p:nvPicPr>
            <p:cNvPr id="13" name="Picture 2" descr="C:\Users\yoko\Downloads\NII_logo4.png"/>
            <p:cNvPicPr>
              <a:picLocks noChangeAspect="1" noChangeArrowheads="1"/>
            </p:cNvPicPr>
            <p:nvPr/>
          </p:nvPicPr>
          <p:blipFill>
            <a:blip r:embed="rId7" cstate="print"/>
            <a:srcRect/>
            <a:stretch>
              <a:fillRect/>
            </a:stretch>
          </p:blipFill>
          <p:spPr bwMode="auto">
            <a:xfrm>
              <a:off x="636410" y="5877272"/>
              <a:ext cx="766916" cy="504056"/>
            </a:xfrm>
            <a:prstGeom prst="rect">
              <a:avLst/>
            </a:prstGeom>
            <a:noFill/>
          </p:spPr>
        </p:pic>
        <p:cxnSp>
          <p:nvCxnSpPr>
            <p:cNvPr id="14" name="カギ線コネクタ 13"/>
            <p:cNvCxnSpPr>
              <a:endCxn id="15" idx="1"/>
            </p:cNvCxnSpPr>
            <p:nvPr/>
          </p:nvCxnSpPr>
          <p:spPr>
            <a:xfrm flipV="1">
              <a:off x="1481667" y="4508326"/>
              <a:ext cx="1763192" cy="1346962"/>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角丸四角形吹き出し 17"/>
            <p:cNvSpPr/>
            <p:nvPr/>
          </p:nvSpPr>
          <p:spPr>
            <a:xfrm>
              <a:off x="6228160" y="3788246"/>
              <a:ext cx="2880320" cy="1008112"/>
            </a:xfrm>
            <a:prstGeom prst="wedgeRoundRectCallout">
              <a:avLst>
                <a:gd name="adj1" fmla="val -73947"/>
                <a:gd name="adj2" fmla="val 20155"/>
                <a:gd name="adj3" fmla="val 16667"/>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0" dirty="0" smtClean="0">
                  <a:latin typeface="HGP創英角ｺﾞｼｯｸUB" pitchFamily="50" charset="-128"/>
                  <a:ea typeface="HGP創英角ｺﾞｼｯｸUB" pitchFamily="50" charset="-128"/>
                </a:rPr>
                <a:t>新規プロジェクトとして</a:t>
              </a:r>
              <a:r>
                <a:rPr lang="en-US" altLang="ja-JP" sz="1100" b="0" dirty="0" err="1" smtClean="0">
                  <a:latin typeface="HGP創英角ｺﾞｼｯｸUB" pitchFamily="50" charset="-128"/>
                  <a:ea typeface="HGP創英角ｺﾞｼｯｸUB" pitchFamily="50" charset="-128"/>
                </a:rPr>
                <a:t>OpenStack</a:t>
              </a:r>
              <a:r>
                <a:rPr lang="ja-JP" altLang="en-US" sz="1100" b="0" dirty="0" smtClean="0">
                  <a:latin typeface="HGP創英角ｺﾞｼｯｸUB" pitchFamily="50" charset="-128"/>
                  <a:ea typeface="HGP創英角ｺﾞｼｯｸUB" pitchFamily="50" charset="-128"/>
                </a:rPr>
                <a:t>内に創設</a:t>
              </a:r>
              <a:endParaRPr lang="en-US" altLang="ja-JP" sz="1100" b="0" dirty="0" smtClean="0">
                <a:latin typeface="HGP創英角ｺﾞｼｯｸUB" pitchFamily="50" charset="-128"/>
                <a:ea typeface="HGP創英角ｺﾞｼｯｸUB" pitchFamily="50" charset="-128"/>
              </a:endParaRPr>
            </a:p>
            <a:p>
              <a:endParaRPr lang="en-US" altLang="ja-JP" sz="1100" b="0" dirty="0" smtClean="0">
                <a:latin typeface="HGP創英角ｺﾞｼｯｸUB" pitchFamily="50" charset="-128"/>
                <a:ea typeface="HGP創英角ｺﾞｼｯｸUB" pitchFamily="50" charset="-128"/>
              </a:endParaRPr>
            </a:p>
            <a:p>
              <a:r>
                <a:rPr lang="en-US" altLang="ja-JP" sz="1100" b="0" dirty="0" smtClean="0">
                  <a:latin typeface="HGP創英角ｺﾞｼｯｸUB" pitchFamily="50" charset="-128"/>
                  <a:ea typeface="HGP創英角ｺﾞｼｯｸUB" pitchFamily="50" charset="-128"/>
                </a:rPr>
                <a:t>Bexar</a:t>
              </a:r>
              <a:r>
                <a:rPr lang="ja-JP" altLang="en-US" sz="1100" b="0" dirty="0" smtClean="0">
                  <a:latin typeface="HGP創英角ｺﾞｼｯｸUB" pitchFamily="50" charset="-128"/>
                  <a:ea typeface="HGP創英角ｺﾞｼｯｸUB" pitchFamily="50" charset="-128"/>
                </a:rPr>
                <a:t>リリース</a:t>
              </a:r>
              <a:r>
                <a:rPr lang="en-US" altLang="ja-JP" sz="1100" b="0" dirty="0" smtClean="0">
                  <a:latin typeface="HGP創英角ｺﾞｼｯｸUB" pitchFamily="50" charset="-128"/>
                  <a:ea typeface="HGP創英角ｺﾞｼｯｸUB" pitchFamily="50" charset="-128"/>
                </a:rPr>
                <a:t>(2/3)</a:t>
              </a:r>
              <a:r>
                <a:rPr lang="ja-JP" altLang="en-US" sz="1100" b="0" dirty="0" smtClean="0">
                  <a:latin typeface="HGP創英角ｺﾞｼｯｸUB" pitchFamily="50" charset="-128"/>
                  <a:ea typeface="HGP創英角ｺﾞｼｯｸUB" pitchFamily="50" charset="-128"/>
                </a:rPr>
                <a:t>の際にまず</a:t>
              </a:r>
              <a:r>
                <a:rPr lang="en-US" altLang="ja-JP" sz="1100" b="0" dirty="0" smtClean="0">
                  <a:latin typeface="HGP創英角ｺﾞｼｯｸUB" pitchFamily="50" charset="-128"/>
                  <a:ea typeface="HGP創英角ｺﾞｼｯｸUB" pitchFamily="50" charset="-128"/>
                </a:rPr>
                <a:t>Nova Deployment Tool</a:t>
              </a:r>
              <a:r>
                <a:rPr lang="ja-JP" altLang="en-US" sz="1100" b="0" dirty="0" smtClean="0">
                  <a:latin typeface="HGP創英角ｺﾞｼｯｸUB" pitchFamily="50" charset="-128"/>
                  <a:ea typeface="HGP創英角ｺﾞｼｯｸUB" pitchFamily="50" charset="-128"/>
                </a:rPr>
                <a:t>としてリリース</a:t>
              </a:r>
              <a:endParaRPr lang="en-US" altLang="ja-JP" sz="1100" b="0" dirty="0" smtClean="0">
                <a:latin typeface="HGP創英角ｺﾞｼｯｸUB" pitchFamily="50" charset="-128"/>
                <a:ea typeface="HGP創英角ｺﾞｼｯｸUB" pitchFamily="50" charset="-128"/>
              </a:endParaRPr>
            </a:p>
            <a:p>
              <a:r>
                <a:rPr lang="ja-JP" altLang="en-US" sz="1100" dirty="0" smtClean="0">
                  <a:latin typeface="HGP創英角ｺﾞｼｯｸUB" pitchFamily="50" charset="-128"/>
                  <a:ea typeface="HGP創英角ｺﾞｼｯｸUB" pitchFamily="50" charset="-128"/>
                </a:rPr>
                <a:t>現在フレームワーク化＋</a:t>
              </a:r>
              <a:r>
                <a:rPr lang="en-US" altLang="ja-JP" sz="1100" dirty="0" smtClean="0">
                  <a:latin typeface="HGP創英角ｺﾞｼｯｸUB" pitchFamily="50" charset="-128"/>
                  <a:ea typeface="HGP創英角ｺﾞｼｯｸUB" pitchFamily="50" charset="-128"/>
                </a:rPr>
                <a:t>Diablo</a:t>
              </a:r>
              <a:r>
                <a:rPr lang="ja-JP" altLang="en-US" sz="1100" dirty="0" smtClean="0">
                  <a:latin typeface="HGP創英角ｺﾞｼｯｸUB" pitchFamily="50" charset="-128"/>
                  <a:ea typeface="HGP創英角ｺﾞｼｯｸUB" pitchFamily="50" charset="-128"/>
                </a:rPr>
                <a:t>対応中</a:t>
              </a:r>
              <a:endParaRPr kumimoji="1" lang="en-US" altLang="ja-JP" sz="1100" b="0" dirty="0" smtClean="0">
                <a:latin typeface="HGP創英角ｺﾞｼｯｸUB" pitchFamily="50" charset="-128"/>
                <a:ea typeface="HGP創英角ｺﾞｼｯｸUB" pitchFamily="50" charset="-128"/>
              </a:endParaRPr>
            </a:p>
          </p:txBody>
        </p:sp>
        <p:sp>
          <p:nvSpPr>
            <p:cNvPr id="21" name="テキスト ボックス 20"/>
            <p:cNvSpPr txBox="1"/>
            <p:nvPr/>
          </p:nvSpPr>
          <p:spPr>
            <a:xfrm>
              <a:off x="827584" y="5085184"/>
              <a:ext cx="1543934" cy="649241"/>
            </a:xfrm>
            <a:prstGeom prst="rect">
              <a:avLst/>
            </a:prstGeom>
            <a:noFill/>
          </p:spPr>
          <p:txBody>
            <a:bodyPr wrap="square" rtlCol="0">
              <a:spAutoFit/>
            </a:bodyPr>
            <a:lstStyle/>
            <a:p>
              <a:r>
                <a:rPr kumimoji="1" lang="en-US" altLang="ja-JP" sz="1800" dirty="0" smtClean="0">
                  <a:solidFill>
                    <a:schemeClr val="tx2">
                      <a:lumMod val="75000"/>
                    </a:schemeClr>
                  </a:solidFill>
                  <a:latin typeface="HGP創英角ｺﾞｼｯｸUB" pitchFamily="50" charset="-128"/>
                  <a:ea typeface="HGP創英角ｺﾞｼｯｸUB" pitchFamily="50" charset="-128"/>
                </a:rPr>
                <a:t>Deployment</a:t>
              </a:r>
            </a:p>
            <a:p>
              <a:r>
                <a:rPr lang="en-US" altLang="ja-JP" sz="1800" dirty="0" smtClean="0">
                  <a:solidFill>
                    <a:schemeClr val="tx2">
                      <a:lumMod val="75000"/>
                    </a:schemeClr>
                  </a:solidFill>
                  <a:latin typeface="HGP創英角ｺﾞｼｯｸUB" pitchFamily="50" charset="-128"/>
                  <a:ea typeface="HGP創英角ｺﾞｼｯｸUB" pitchFamily="50" charset="-128"/>
                </a:rPr>
                <a:t>Tool</a:t>
              </a:r>
              <a:r>
                <a:rPr kumimoji="1" lang="ja-JP" altLang="en-US" sz="1800" dirty="0" smtClean="0">
                  <a:solidFill>
                    <a:schemeClr val="tx2">
                      <a:lumMod val="75000"/>
                    </a:schemeClr>
                  </a:solidFill>
                  <a:latin typeface="HGP創英角ｺﾞｼｯｸUB" pitchFamily="50" charset="-128"/>
                  <a:ea typeface="HGP創英角ｺﾞｼｯｸUB" pitchFamily="50" charset="-128"/>
                </a:rPr>
                <a:t>　</a:t>
              </a:r>
              <a:endParaRPr kumimoji="1" lang="ja-JP" altLang="en-US" sz="1800" dirty="0">
                <a:solidFill>
                  <a:schemeClr val="tx2">
                    <a:lumMod val="75000"/>
                  </a:schemeClr>
                </a:solidFill>
                <a:latin typeface="HGP創英角ｺﾞｼｯｸUB" pitchFamily="50" charset="-128"/>
                <a:ea typeface="HGP創英角ｺﾞｼｯｸUB" pitchFamily="50" charset="-128"/>
              </a:endParaRPr>
            </a:p>
          </p:txBody>
        </p:sp>
      </p:grpSp>
      <p:pic>
        <p:nvPicPr>
          <p:cNvPr id="28" name="Picture 6" descr="Insignia.gif"/>
          <p:cNvPicPr>
            <a:picLocks noChangeAspect="1"/>
          </p:cNvPicPr>
          <p:nvPr/>
        </p:nvPicPr>
        <p:blipFill>
          <a:blip r:embed="rId4" cstate="print"/>
          <a:srcRect/>
          <a:stretch>
            <a:fillRect/>
          </a:stretch>
        </p:blipFill>
        <p:spPr bwMode="auto">
          <a:xfrm>
            <a:off x="1835696" y="4149080"/>
            <a:ext cx="448340" cy="401960"/>
          </a:xfrm>
          <a:prstGeom prst="rect">
            <a:avLst/>
          </a:prstGeom>
          <a:noFill/>
          <a:ln w="9525">
            <a:noFill/>
            <a:miter lim="800000"/>
            <a:headEnd/>
            <a:tailEnd/>
          </a:ln>
        </p:spPr>
      </p:pic>
      <p:sp>
        <p:nvSpPr>
          <p:cNvPr id="22" name="正方形/長方形 21"/>
          <p:cNvSpPr/>
          <p:nvPr/>
        </p:nvSpPr>
        <p:spPr>
          <a:xfrm>
            <a:off x="3203848" y="5733256"/>
            <a:ext cx="2304256" cy="2880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latin typeface="HGP創英角ｺﾞｼｯｸUB" pitchFamily="50" charset="-128"/>
                <a:ea typeface="HGP創英角ｺﾞｼｯｸUB" pitchFamily="50" charset="-128"/>
              </a:rPr>
              <a:t>            </a:t>
            </a:r>
            <a:r>
              <a:rPr kumimoji="1" lang="en-US" altLang="ja-JP" sz="1200" dirty="0" smtClean="0">
                <a:solidFill>
                  <a:schemeClr val="accent6">
                    <a:lumMod val="50000"/>
                  </a:schemeClr>
                </a:solidFill>
                <a:latin typeface="HGP創英角ｺﾞｼｯｸUB" pitchFamily="50" charset="-128"/>
                <a:ea typeface="HGP創英角ｺﾞｼｯｸUB" pitchFamily="50" charset="-128"/>
              </a:rPr>
              <a:t>Cluster as a service</a:t>
            </a:r>
            <a:endParaRPr kumimoji="1" lang="ja-JP" altLang="en-US" sz="1200" dirty="0">
              <a:solidFill>
                <a:schemeClr val="accent6">
                  <a:lumMod val="50000"/>
                </a:schemeClr>
              </a:solidFill>
              <a:latin typeface="HGP創英角ｺﾞｼｯｸUB" pitchFamily="50" charset="-128"/>
              <a:ea typeface="HGP創英角ｺﾞｼｯｸUB" pitchFamily="50" charset="-128"/>
            </a:endParaRPr>
          </a:p>
        </p:txBody>
      </p:sp>
      <p:sp>
        <p:nvSpPr>
          <p:cNvPr id="23" name="角丸四角形 22"/>
          <p:cNvSpPr/>
          <p:nvPr/>
        </p:nvSpPr>
        <p:spPr>
          <a:xfrm>
            <a:off x="3275855" y="5805264"/>
            <a:ext cx="463045" cy="14401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800" dirty="0" err="1" smtClean="0">
                <a:latin typeface="HGP創英角ｺﾞｼｯｸUB" pitchFamily="50" charset="-128"/>
                <a:ea typeface="HGP創英角ｺﾞｼｯｸUB" pitchFamily="50" charset="-128"/>
              </a:rPr>
              <a:t>CaaS</a:t>
            </a:r>
            <a:endParaRPr kumimoji="1" lang="ja-JP" altLang="en-US" sz="800" dirty="0">
              <a:latin typeface="HGP創英角ｺﾞｼｯｸUB" pitchFamily="50" charset="-128"/>
              <a:ea typeface="HGP創英角ｺﾞｼｯｸUB" pitchFamily="50" charset="-128"/>
            </a:endParaRPr>
          </a:p>
        </p:txBody>
      </p:sp>
      <p:cxnSp>
        <p:nvCxnSpPr>
          <p:cNvPr id="24" name="カギ線コネクタ 23"/>
          <p:cNvCxnSpPr/>
          <p:nvPr/>
        </p:nvCxnSpPr>
        <p:spPr>
          <a:xfrm>
            <a:off x="1475656" y="5877272"/>
            <a:ext cx="1728192"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27" name="正方形/長方形 26"/>
          <p:cNvSpPr/>
          <p:nvPr/>
        </p:nvSpPr>
        <p:spPr>
          <a:xfrm>
            <a:off x="2195736" y="6032321"/>
            <a:ext cx="3182281" cy="276999"/>
          </a:xfrm>
          <a:prstGeom prst="rect">
            <a:avLst/>
          </a:prstGeom>
        </p:spPr>
        <p:txBody>
          <a:bodyPr wrap="none">
            <a:spAutoFit/>
          </a:bodyPr>
          <a:lstStyle/>
          <a:p>
            <a:pPr lvl="2"/>
            <a:r>
              <a:rPr lang="en-US" altLang="ja-JP" sz="1200" dirty="0" smtClean="0">
                <a:hlinkClick r:id="rId8"/>
              </a:rPr>
              <a:t>http://wiki.openstack.org/CaaS</a:t>
            </a:r>
            <a:endParaRPr lang="en-US" altLang="ja-JP" sz="1200" dirty="0" smtClean="0"/>
          </a:p>
        </p:txBody>
      </p:sp>
    </p:spTree>
    <p:extLst>
      <p:ext uri="{BB962C8B-B14F-4D97-AF65-F5344CB8AC3E}">
        <p14:creationId xmlns="" xmlns:p14="http://schemas.microsoft.com/office/powerpoint/2010/main" val="163790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Q:\140062.jpn\MEDIA\CAGCAT10\j0292020.wmf"/>
          <p:cNvPicPr>
            <a:picLocks noChangeAspect="1" noChangeArrowheads="1"/>
          </p:cNvPicPr>
          <p:nvPr/>
        </p:nvPicPr>
        <p:blipFill>
          <a:blip r:embed="rId3" cstate="print"/>
          <a:srcRect/>
          <a:stretch>
            <a:fillRect/>
          </a:stretch>
        </p:blipFill>
        <p:spPr bwMode="auto">
          <a:xfrm>
            <a:off x="226317" y="3337148"/>
            <a:ext cx="979488" cy="955675"/>
          </a:xfrm>
          <a:prstGeom prst="rect">
            <a:avLst/>
          </a:prstGeom>
          <a:noFill/>
          <a:ln w="9525">
            <a:noFill/>
            <a:miter lim="800000"/>
            <a:headEnd/>
            <a:tailEnd/>
          </a:ln>
        </p:spPr>
      </p:pic>
      <p:sp>
        <p:nvSpPr>
          <p:cNvPr id="6148" name="Rectangle 3"/>
          <p:cNvSpPr>
            <a:spLocks noGrp="1" noChangeArrowheads="1"/>
          </p:cNvSpPr>
          <p:nvPr>
            <p:ph idx="1"/>
          </p:nvPr>
        </p:nvSpPr>
        <p:spPr>
          <a:xfrm>
            <a:off x="326330" y="2229073"/>
            <a:ext cx="8229600" cy="400050"/>
          </a:xfrm>
        </p:spPr>
        <p:txBody>
          <a:bodyPr rtlCol="0">
            <a:normAutofit lnSpcReduction="10000"/>
          </a:bodyPr>
          <a:lstStyle/>
          <a:p>
            <a:pPr marL="274320" indent="-274320" eaLnBrk="1" fontAlgn="auto" hangingPunct="1">
              <a:spcAft>
                <a:spcPts val="0"/>
              </a:spcAft>
              <a:defRPr/>
            </a:pPr>
            <a:r>
              <a:rPr lang="en-US" altLang="ja-JP" sz="2200" dirty="0" smtClean="0"/>
              <a:t>Cloud as a frontend and GRID as a backend</a:t>
            </a:r>
          </a:p>
        </p:txBody>
      </p:sp>
      <p:sp>
        <p:nvSpPr>
          <p:cNvPr id="8196" name="Rectangle 2"/>
          <p:cNvSpPr>
            <a:spLocks noGrp="1" noChangeArrowheads="1"/>
          </p:cNvSpPr>
          <p:nvPr>
            <p:ph type="title"/>
          </p:nvPr>
        </p:nvSpPr>
        <p:spPr/>
        <p:txBody>
          <a:bodyPr/>
          <a:lstStyle/>
          <a:p>
            <a:pPr eaLnBrk="1" hangingPunct="1"/>
            <a:r>
              <a:rPr lang="en-US" altLang="ja-JP" smtClean="0"/>
              <a:t>Cloud-GRID Integration</a:t>
            </a:r>
          </a:p>
        </p:txBody>
      </p:sp>
      <p:pic>
        <p:nvPicPr>
          <p:cNvPr id="8197" name="Picture 14" descr="e-Cloud-simple"/>
          <p:cNvPicPr>
            <a:picLocks noChangeAspect="1" noChangeArrowheads="1"/>
          </p:cNvPicPr>
          <p:nvPr/>
        </p:nvPicPr>
        <p:blipFill>
          <a:blip r:embed="rId4" cstate="print"/>
          <a:srcRect/>
          <a:stretch>
            <a:fillRect/>
          </a:stretch>
        </p:blipFill>
        <p:spPr bwMode="auto">
          <a:xfrm>
            <a:off x="1412180" y="3149823"/>
            <a:ext cx="2193925" cy="1993900"/>
          </a:xfrm>
          <a:prstGeom prst="rect">
            <a:avLst/>
          </a:prstGeom>
          <a:noFill/>
          <a:ln w="9525">
            <a:noFill/>
            <a:miter lim="800000"/>
            <a:headEnd/>
            <a:tailEnd/>
          </a:ln>
        </p:spPr>
      </p:pic>
      <p:pic>
        <p:nvPicPr>
          <p:cNvPr id="8198" name="Picture 6" descr="H:\home\nobukazu\share\My Dropbox\dat\201007\NII-hearing\RENKEI.gif"/>
          <p:cNvPicPr>
            <a:picLocks noChangeAspect="1" noChangeArrowheads="1"/>
          </p:cNvPicPr>
          <p:nvPr/>
        </p:nvPicPr>
        <p:blipFill>
          <a:blip r:embed="rId5" cstate="print"/>
          <a:srcRect/>
          <a:stretch>
            <a:fillRect/>
          </a:stretch>
        </p:blipFill>
        <p:spPr bwMode="auto">
          <a:xfrm>
            <a:off x="3839467" y="2465610"/>
            <a:ext cx="5021263" cy="3195638"/>
          </a:xfrm>
          <a:prstGeom prst="rect">
            <a:avLst/>
          </a:prstGeom>
          <a:noFill/>
          <a:ln w="9525">
            <a:noFill/>
            <a:miter lim="800000"/>
            <a:headEnd/>
            <a:tailEnd/>
          </a:ln>
        </p:spPr>
      </p:pic>
      <p:sp>
        <p:nvSpPr>
          <p:cNvPr id="8199" name="V 字形矢印 1"/>
          <p:cNvSpPr>
            <a:spLocks noChangeArrowheads="1"/>
          </p:cNvSpPr>
          <p:nvPr/>
        </p:nvSpPr>
        <p:spPr bwMode="auto">
          <a:xfrm rot="9277181">
            <a:off x="3237805" y="3394298"/>
            <a:ext cx="736600" cy="204787"/>
          </a:xfrm>
          <a:prstGeom prst="notchedRightArrow">
            <a:avLst>
              <a:gd name="adj1" fmla="val 50000"/>
              <a:gd name="adj2" fmla="val 49607"/>
            </a:avLst>
          </a:prstGeom>
          <a:solidFill>
            <a:srgbClr val="C00000"/>
          </a:solidFill>
          <a:ln w="9525">
            <a:solidFill>
              <a:srgbClr val="800000"/>
            </a:solidFill>
            <a:miter lim="800000"/>
            <a:headEnd/>
            <a:tailEnd/>
          </a:ln>
        </p:spPr>
        <p:txBody>
          <a:bodyPr lIns="83997" tIns="43678" rIns="83997" bIns="43678">
            <a:spAutoFit/>
          </a:bodyPr>
          <a:lstStyle/>
          <a:p>
            <a:endParaRPr lang="ja-JP" altLang="en-US"/>
          </a:p>
        </p:txBody>
      </p:sp>
      <p:sp>
        <p:nvSpPr>
          <p:cNvPr id="8200" name="V 字形矢印 8"/>
          <p:cNvSpPr>
            <a:spLocks noChangeArrowheads="1"/>
          </p:cNvSpPr>
          <p:nvPr/>
        </p:nvSpPr>
        <p:spPr bwMode="auto">
          <a:xfrm>
            <a:off x="1023242" y="3700685"/>
            <a:ext cx="571500" cy="361950"/>
          </a:xfrm>
          <a:prstGeom prst="notchedRightArrow">
            <a:avLst>
              <a:gd name="adj1" fmla="val 50000"/>
              <a:gd name="adj2" fmla="val 50190"/>
            </a:avLst>
          </a:prstGeom>
          <a:solidFill>
            <a:srgbClr val="C00000"/>
          </a:solidFill>
          <a:ln w="9525">
            <a:solidFill>
              <a:srgbClr val="800000"/>
            </a:solidFill>
            <a:miter lim="800000"/>
            <a:headEnd/>
            <a:tailEnd/>
          </a:ln>
        </p:spPr>
        <p:txBody>
          <a:bodyPr lIns="83997" tIns="43678" rIns="83997" bIns="43678">
            <a:spAutoFit/>
          </a:bodyPr>
          <a:lstStyle/>
          <a:p>
            <a:endParaRPr lang="ja-JP" altLang="en-US"/>
          </a:p>
        </p:txBody>
      </p:sp>
      <p:sp>
        <p:nvSpPr>
          <p:cNvPr id="8201" name="テキスト ボックス 10"/>
          <p:cNvSpPr txBox="1">
            <a:spLocks noChangeArrowheads="1"/>
          </p:cNvSpPr>
          <p:nvPr/>
        </p:nvSpPr>
        <p:spPr bwMode="auto">
          <a:xfrm>
            <a:off x="1440755" y="4856385"/>
            <a:ext cx="550862" cy="415925"/>
          </a:xfrm>
          <a:prstGeom prst="rect">
            <a:avLst/>
          </a:prstGeom>
          <a:solidFill>
            <a:schemeClr val="bg1"/>
          </a:solidFill>
          <a:ln w="9525">
            <a:noFill/>
            <a:miter lim="800000"/>
            <a:headEnd/>
            <a:tailEnd/>
          </a:ln>
        </p:spPr>
        <p:txBody>
          <a:bodyPr>
            <a:spAutoFit/>
          </a:bodyPr>
          <a:lstStyle/>
          <a:p>
            <a:r>
              <a:rPr lang="en-US" altLang="ja-JP" sz="700"/>
              <a:t>Virtual Machine Image</a:t>
            </a:r>
            <a:endParaRPr lang="ja-JP" altLang="en-US" sz="700"/>
          </a:p>
        </p:txBody>
      </p:sp>
      <p:sp>
        <p:nvSpPr>
          <p:cNvPr id="8202" name="テキスト ボックス 11"/>
          <p:cNvSpPr txBox="1">
            <a:spLocks noChangeArrowheads="1"/>
          </p:cNvSpPr>
          <p:nvPr/>
        </p:nvSpPr>
        <p:spPr bwMode="auto">
          <a:xfrm>
            <a:off x="2085280" y="5051648"/>
            <a:ext cx="752475" cy="307975"/>
          </a:xfrm>
          <a:prstGeom prst="rect">
            <a:avLst/>
          </a:prstGeom>
          <a:solidFill>
            <a:schemeClr val="bg1"/>
          </a:solidFill>
          <a:ln w="9525">
            <a:noFill/>
            <a:miter lim="800000"/>
            <a:headEnd/>
            <a:tailEnd/>
          </a:ln>
        </p:spPr>
        <p:txBody>
          <a:bodyPr>
            <a:spAutoFit/>
          </a:bodyPr>
          <a:lstStyle/>
          <a:p>
            <a:r>
              <a:rPr lang="en-US" altLang="ja-JP" sz="700"/>
              <a:t>Virtual Storage</a:t>
            </a:r>
            <a:endParaRPr lang="ja-JP" altLang="en-US" sz="700"/>
          </a:p>
        </p:txBody>
      </p:sp>
      <p:sp>
        <p:nvSpPr>
          <p:cNvPr id="8203" name="テキスト ボックス 12"/>
          <p:cNvSpPr txBox="1">
            <a:spLocks noChangeArrowheads="1"/>
          </p:cNvSpPr>
          <p:nvPr/>
        </p:nvSpPr>
        <p:spPr bwMode="auto">
          <a:xfrm rot="-2678695">
            <a:off x="2642492" y="4094385"/>
            <a:ext cx="981075" cy="200025"/>
          </a:xfrm>
          <a:prstGeom prst="rect">
            <a:avLst/>
          </a:prstGeom>
          <a:solidFill>
            <a:schemeClr val="bg1"/>
          </a:solidFill>
          <a:ln w="9525">
            <a:noFill/>
            <a:miter lim="800000"/>
            <a:headEnd/>
            <a:tailEnd/>
          </a:ln>
        </p:spPr>
        <p:txBody>
          <a:bodyPr>
            <a:spAutoFit/>
          </a:bodyPr>
          <a:lstStyle/>
          <a:p>
            <a:r>
              <a:rPr lang="en-US" altLang="ja-JP" sz="700"/>
              <a:t>Virtual Machines</a:t>
            </a:r>
            <a:endParaRPr lang="ja-JP" altLang="en-US" sz="700"/>
          </a:p>
        </p:txBody>
      </p:sp>
      <p:sp>
        <p:nvSpPr>
          <p:cNvPr id="8204" name="テキスト ボックス 13"/>
          <p:cNvSpPr txBox="1">
            <a:spLocks noChangeArrowheads="1"/>
          </p:cNvSpPr>
          <p:nvPr/>
        </p:nvSpPr>
        <p:spPr bwMode="auto">
          <a:xfrm>
            <a:off x="7698680" y="2273523"/>
            <a:ext cx="1193800" cy="400050"/>
          </a:xfrm>
          <a:prstGeom prst="rect">
            <a:avLst/>
          </a:prstGeom>
          <a:solidFill>
            <a:schemeClr val="bg1"/>
          </a:solidFill>
          <a:ln w="9525">
            <a:noFill/>
            <a:miter lim="800000"/>
            <a:headEnd/>
            <a:tailEnd/>
          </a:ln>
        </p:spPr>
        <p:txBody>
          <a:bodyPr>
            <a:spAutoFit/>
          </a:bodyPr>
          <a:lstStyle/>
          <a:p>
            <a:r>
              <a:rPr lang="en-US" altLang="ja-JP" sz="1000"/>
              <a:t>Super Computer</a:t>
            </a:r>
          </a:p>
          <a:p>
            <a:r>
              <a:rPr lang="en-US" altLang="ja-JP" sz="1000"/>
              <a:t>(TSUBAME etc.)</a:t>
            </a:r>
            <a:endParaRPr lang="ja-JP" altLang="en-US" sz="1000"/>
          </a:p>
        </p:txBody>
      </p:sp>
      <p:sp>
        <p:nvSpPr>
          <p:cNvPr id="13" name="スライド番号プレースホルダ 12"/>
          <p:cNvSpPr>
            <a:spLocks noGrp="1"/>
          </p:cNvSpPr>
          <p:nvPr>
            <p:ph type="sldNum" sz="quarter" idx="4294967295"/>
          </p:nvPr>
        </p:nvSpPr>
        <p:spPr>
          <a:xfrm>
            <a:off x="6553200" y="6356350"/>
            <a:ext cx="2133600" cy="365125"/>
          </a:xfrm>
          <a:prstGeom prst="rect">
            <a:avLst/>
          </a:prstGeom>
        </p:spPr>
        <p:txBody>
          <a:bodyPr/>
          <a:lstStyle/>
          <a:p>
            <a:pPr>
              <a:defRPr/>
            </a:pPr>
            <a:fld id="{5BE9642F-4752-455E-BB92-741D85637A50}" type="slidenum">
              <a:rPr lang="en-US" altLang="ja-JP" smtClean="0"/>
              <a:pPr>
                <a:defRPr/>
              </a:pPr>
              <a:t>31</a:t>
            </a:fld>
            <a:endParaRPr lang="en-US" altLang="ja-JP"/>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10"/>
          </p:nvPr>
        </p:nvSpPr>
        <p:spPr>
          <a:xfrm>
            <a:off x="446122" y="6284342"/>
            <a:ext cx="2133600" cy="365125"/>
          </a:xfrm>
        </p:spPr>
        <p:txBody>
          <a:bodyPr/>
          <a:lstStyle/>
          <a:p>
            <a:fld id="{09B3906A-857F-4C20-A665-1AFE10F55628}" type="slidenum">
              <a:rPr lang="ja-JP" altLang="en-US"/>
              <a:pPr/>
              <a:t>32</a:t>
            </a:fld>
            <a:endParaRPr lang="ja-JP" altLang="en-US"/>
          </a:p>
        </p:txBody>
      </p:sp>
      <p:pic>
        <p:nvPicPr>
          <p:cNvPr id="8" name="Picture 2"/>
          <p:cNvPicPr>
            <a:picLocks noChangeAspect="1" noChangeArrowheads="1"/>
          </p:cNvPicPr>
          <p:nvPr/>
        </p:nvPicPr>
        <p:blipFill>
          <a:blip r:embed="rId3" cstate="print"/>
          <a:srcRect/>
          <a:stretch>
            <a:fillRect/>
          </a:stretch>
        </p:blipFill>
        <p:spPr bwMode="auto">
          <a:xfrm>
            <a:off x="4848092" y="3356992"/>
            <a:ext cx="3302152" cy="2250484"/>
          </a:xfrm>
          <a:prstGeom prst="rect">
            <a:avLst/>
          </a:prstGeom>
          <a:noFill/>
          <a:ln w="9525">
            <a:noFill/>
            <a:miter lim="800000"/>
            <a:headEnd/>
            <a:tailEnd/>
          </a:ln>
        </p:spPr>
      </p:pic>
      <p:sp>
        <p:nvSpPr>
          <p:cNvPr id="10" name="正方形/長方形 9"/>
          <p:cNvSpPr/>
          <p:nvPr/>
        </p:nvSpPr>
        <p:spPr>
          <a:xfrm>
            <a:off x="467544" y="764705"/>
            <a:ext cx="8441554" cy="2554545"/>
          </a:xfrm>
          <a:prstGeom prst="rect">
            <a:avLst/>
          </a:prstGeom>
        </p:spPr>
        <p:txBody>
          <a:bodyPr wrap="square">
            <a:spAutoFit/>
          </a:bodyPr>
          <a:lstStyle/>
          <a:p>
            <a:pPr algn="just">
              <a:lnSpc>
                <a:spcPts val="2400"/>
              </a:lnSpc>
            </a:pPr>
            <a:r>
              <a:rPr lang="en-US" altLang="ja-JP" sz="900" dirty="0" smtClean="0">
                <a:solidFill>
                  <a:srgbClr val="000000"/>
                </a:solidFill>
              </a:rPr>
              <a:t>Demo Application: An application consists of </a:t>
            </a:r>
            <a:r>
              <a:rPr lang="en-US" altLang="ja-JP" sz="1400" dirty="0" smtClean="0">
                <a:solidFill>
                  <a:srgbClr val="000000"/>
                </a:solidFill>
              </a:rPr>
              <a:t>computational fluid dynamics </a:t>
            </a:r>
            <a:r>
              <a:rPr lang="en-US" altLang="ja-JP" sz="900" dirty="0" smtClean="0">
                <a:solidFill>
                  <a:srgbClr val="000000"/>
                </a:solidFill>
              </a:rPr>
              <a:t>code by Lattice Gas method and post-process code visualizing numerical results. They have been already developed, registered and deployed with LLS/NIS resources.</a:t>
            </a:r>
          </a:p>
          <a:p>
            <a:pPr algn="just">
              <a:lnSpc>
                <a:spcPts val="2400"/>
              </a:lnSpc>
            </a:pPr>
            <a:r>
              <a:rPr lang="en-US" altLang="ja-JP" sz="900" dirty="0" smtClean="0">
                <a:solidFill>
                  <a:srgbClr val="000000"/>
                </a:solidFill>
              </a:rPr>
              <a:t>LLS site:  Our office located in Tokyo, </a:t>
            </a:r>
            <a:r>
              <a:rPr lang="en-US" altLang="ja-JP" sz="900" dirty="0" err="1" smtClean="0">
                <a:solidFill>
                  <a:srgbClr val="000000"/>
                </a:solidFill>
              </a:rPr>
              <a:t>Chiyodaku</a:t>
            </a:r>
            <a:r>
              <a:rPr lang="en-US" altLang="ja-JP" sz="900" dirty="0" smtClean="0">
                <a:solidFill>
                  <a:srgbClr val="000000"/>
                </a:solidFill>
              </a:rPr>
              <a:t>, Japan       deployed in </a:t>
            </a:r>
            <a:r>
              <a:rPr lang="en-US" altLang="ja-JP" sz="1400" dirty="0" err="1" smtClean="0">
                <a:solidFill>
                  <a:srgbClr val="000000"/>
                </a:solidFill>
              </a:rPr>
              <a:t>edubase</a:t>
            </a:r>
            <a:r>
              <a:rPr lang="en-US" altLang="ja-JP" sz="1400" dirty="0" smtClean="0">
                <a:solidFill>
                  <a:srgbClr val="000000"/>
                </a:solidFill>
              </a:rPr>
              <a:t> Cloud</a:t>
            </a:r>
            <a:endParaRPr lang="en-US" altLang="ja-JP" sz="900" dirty="0" smtClean="0">
              <a:solidFill>
                <a:srgbClr val="000000"/>
              </a:solidFill>
            </a:endParaRPr>
          </a:p>
          <a:p>
            <a:pPr algn="just">
              <a:lnSpc>
                <a:spcPts val="2400"/>
              </a:lnSpc>
            </a:pPr>
            <a:r>
              <a:rPr lang="en-US" altLang="ja-JP" sz="900" dirty="0" smtClean="0">
                <a:solidFill>
                  <a:srgbClr val="000000"/>
                </a:solidFill>
              </a:rPr>
              <a:t>NIS site: </a:t>
            </a:r>
            <a:r>
              <a:rPr lang="en-US" altLang="ja-JP" sz="1400" dirty="0" smtClean="0">
                <a:solidFill>
                  <a:srgbClr val="000000"/>
                </a:solidFill>
              </a:rPr>
              <a:t>TSUBAME2, Tokyo Institute of technology </a:t>
            </a:r>
            <a:r>
              <a:rPr lang="en-US" altLang="ja-JP" sz="900" dirty="0" smtClean="0">
                <a:solidFill>
                  <a:srgbClr val="000000"/>
                </a:solidFill>
              </a:rPr>
              <a:t>Global scientific and Computing Center) in </a:t>
            </a:r>
            <a:r>
              <a:rPr lang="en-US" altLang="ja-JP" sz="900" dirty="0" err="1" smtClean="0">
                <a:solidFill>
                  <a:srgbClr val="000000"/>
                </a:solidFill>
              </a:rPr>
              <a:t>Meguroku</a:t>
            </a:r>
            <a:r>
              <a:rPr lang="en-US" altLang="ja-JP" sz="900" dirty="0" smtClean="0">
                <a:solidFill>
                  <a:srgbClr val="000000"/>
                </a:solidFill>
              </a:rPr>
              <a:t>, Tokyo , Japan</a:t>
            </a:r>
          </a:p>
          <a:p>
            <a:pPr algn="just">
              <a:lnSpc>
                <a:spcPts val="2400"/>
              </a:lnSpc>
            </a:pPr>
            <a:r>
              <a:rPr lang="en-US" altLang="ja-JP" sz="1400" dirty="0" smtClean="0">
                <a:solidFill>
                  <a:srgbClr val="FF0000"/>
                </a:solidFill>
              </a:rPr>
              <a:t>Case1: Test execution</a:t>
            </a:r>
          </a:p>
          <a:p>
            <a:pPr algn="just">
              <a:lnSpc>
                <a:spcPts val="2400"/>
              </a:lnSpc>
            </a:pPr>
            <a:r>
              <a:rPr lang="en-US" altLang="ja-JP" sz="900" dirty="0" smtClean="0">
                <a:solidFill>
                  <a:srgbClr val="000000"/>
                </a:solidFill>
              </a:rPr>
              <a:t>      Only use LLS computer resources for small computation.  Number of virtual particles=(2*8*64)*(2*8*32)=524288</a:t>
            </a:r>
          </a:p>
          <a:p>
            <a:pPr algn="just">
              <a:lnSpc>
                <a:spcPts val="2400"/>
              </a:lnSpc>
            </a:pPr>
            <a:r>
              <a:rPr lang="en-US" altLang="ja-JP" sz="1400" dirty="0" smtClean="0">
                <a:solidFill>
                  <a:srgbClr val="FF0000"/>
                </a:solidFill>
              </a:rPr>
              <a:t>Case2: Real execution</a:t>
            </a:r>
          </a:p>
          <a:p>
            <a:pPr algn="just">
              <a:lnSpc>
                <a:spcPts val="2400"/>
              </a:lnSpc>
            </a:pPr>
            <a:r>
              <a:rPr lang="en-US" altLang="ja-JP" sz="900" dirty="0" smtClean="0">
                <a:solidFill>
                  <a:srgbClr val="000000"/>
                </a:solidFill>
              </a:rPr>
              <a:t>      Use LLS and NIS computer resources for large computation.  Number of virtual particles=(16*8*128)*(16*8*64)=134217728.</a:t>
            </a:r>
            <a:endParaRPr lang="ja-JP" altLang="en-US" sz="900" dirty="0">
              <a:solidFill>
                <a:srgbClr val="000000"/>
              </a:solidFill>
            </a:endParaRPr>
          </a:p>
        </p:txBody>
      </p:sp>
      <p:pic>
        <p:nvPicPr>
          <p:cNvPr id="11" name="Picture 2"/>
          <p:cNvPicPr>
            <a:picLocks noChangeAspect="1" noChangeArrowheads="1"/>
          </p:cNvPicPr>
          <p:nvPr/>
        </p:nvPicPr>
        <p:blipFill>
          <a:blip r:embed="rId4" cstate="print"/>
          <a:srcRect/>
          <a:stretch>
            <a:fillRect/>
          </a:stretch>
        </p:blipFill>
        <p:spPr bwMode="auto">
          <a:xfrm>
            <a:off x="373379" y="3356992"/>
            <a:ext cx="3381053" cy="2304256"/>
          </a:xfrm>
          <a:prstGeom prst="rect">
            <a:avLst/>
          </a:prstGeom>
          <a:noFill/>
          <a:ln w="9525">
            <a:noFill/>
            <a:miter lim="800000"/>
            <a:headEnd/>
            <a:tailEnd/>
          </a:ln>
        </p:spPr>
      </p:pic>
      <p:sp>
        <p:nvSpPr>
          <p:cNvPr id="12" name="正方形/長方形 11"/>
          <p:cNvSpPr/>
          <p:nvPr/>
        </p:nvSpPr>
        <p:spPr>
          <a:xfrm>
            <a:off x="107504" y="3193231"/>
            <a:ext cx="1449436" cy="307777"/>
          </a:xfrm>
          <a:prstGeom prst="rect">
            <a:avLst/>
          </a:prstGeom>
          <a:solidFill>
            <a:schemeClr val="bg1"/>
          </a:solidFill>
        </p:spPr>
        <p:txBody>
          <a:bodyPr wrap="none">
            <a:spAutoFit/>
          </a:bodyPr>
          <a:lstStyle/>
          <a:p>
            <a:r>
              <a:rPr lang="en-US" altLang="ja-JP" sz="1400" dirty="0" smtClean="0">
                <a:solidFill>
                  <a:srgbClr val="FF0000"/>
                </a:solidFill>
              </a:rPr>
              <a:t>Case1</a:t>
            </a:r>
            <a:r>
              <a:rPr lang="en-US" altLang="ja-JP" sz="1400" dirty="0" smtClean="0"/>
              <a:t> workflow</a:t>
            </a:r>
            <a:endParaRPr lang="ja-JP" altLang="en-US" sz="1400" dirty="0"/>
          </a:p>
        </p:txBody>
      </p:sp>
      <p:sp>
        <p:nvSpPr>
          <p:cNvPr id="13" name="正方形/長方形 12"/>
          <p:cNvSpPr/>
          <p:nvPr/>
        </p:nvSpPr>
        <p:spPr>
          <a:xfrm>
            <a:off x="4029171" y="3212976"/>
            <a:ext cx="1449436" cy="307777"/>
          </a:xfrm>
          <a:prstGeom prst="rect">
            <a:avLst/>
          </a:prstGeom>
          <a:solidFill>
            <a:schemeClr val="bg1"/>
          </a:solidFill>
        </p:spPr>
        <p:txBody>
          <a:bodyPr wrap="none">
            <a:spAutoFit/>
          </a:bodyPr>
          <a:lstStyle/>
          <a:p>
            <a:r>
              <a:rPr lang="en-US" altLang="ja-JP" sz="1400" dirty="0" smtClean="0">
                <a:solidFill>
                  <a:srgbClr val="FF0000"/>
                </a:solidFill>
              </a:rPr>
              <a:t>Case2</a:t>
            </a:r>
            <a:r>
              <a:rPr lang="en-US" altLang="ja-JP" sz="1400" dirty="0" smtClean="0"/>
              <a:t> workflow</a:t>
            </a:r>
            <a:endParaRPr lang="ja-JP" altLang="en-US" sz="1400" dirty="0"/>
          </a:p>
        </p:txBody>
      </p:sp>
      <p:sp>
        <p:nvSpPr>
          <p:cNvPr id="14" name="テキスト ボックス 13"/>
          <p:cNvSpPr txBox="1"/>
          <p:nvPr/>
        </p:nvSpPr>
        <p:spPr>
          <a:xfrm>
            <a:off x="439849" y="3789041"/>
            <a:ext cx="901209" cy="461665"/>
          </a:xfrm>
          <a:prstGeom prst="rect">
            <a:avLst/>
          </a:prstGeom>
          <a:noFill/>
        </p:spPr>
        <p:txBody>
          <a:bodyPr wrap="none" rtlCol="0">
            <a:spAutoFit/>
          </a:bodyPr>
          <a:lstStyle/>
          <a:p>
            <a:r>
              <a:rPr kumimoji="1" lang="en-US" altLang="ja-JP" sz="1200" dirty="0" smtClean="0"/>
              <a:t>Parameter</a:t>
            </a:r>
          </a:p>
          <a:p>
            <a:r>
              <a:rPr kumimoji="1" lang="en-US" altLang="ja-JP" sz="1200" dirty="0" smtClean="0"/>
              <a:t> file</a:t>
            </a:r>
            <a:endParaRPr kumimoji="1" lang="ja-JP" altLang="en-US" sz="1200" dirty="0"/>
          </a:p>
        </p:txBody>
      </p:sp>
      <p:sp>
        <p:nvSpPr>
          <p:cNvPr id="15" name="テキスト ボックス 14"/>
          <p:cNvSpPr txBox="1"/>
          <p:nvPr/>
        </p:nvSpPr>
        <p:spPr>
          <a:xfrm>
            <a:off x="1503352" y="3872082"/>
            <a:ext cx="899605" cy="276999"/>
          </a:xfrm>
          <a:prstGeom prst="rect">
            <a:avLst/>
          </a:prstGeom>
          <a:noFill/>
        </p:spPr>
        <p:txBody>
          <a:bodyPr wrap="none" rtlCol="0">
            <a:spAutoFit/>
          </a:bodyPr>
          <a:lstStyle/>
          <a:p>
            <a:r>
              <a:rPr kumimoji="1" lang="en-US" altLang="ja-JP" sz="1200" dirty="0" smtClean="0"/>
              <a:t>Simulation</a:t>
            </a:r>
          </a:p>
        </p:txBody>
      </p:sp>
      <p:sp>
        <p:nvSpPr>
          <p:cNvPr id="16" name="テキスト ボックス 15"/>
          <p:cNvSpPr txBox="1"/>
          <p:nvPr/>
        </p:nvSpPr>
        <p:spPr>
          <a:xfrm>
            <a:off x="2566855" y="3861049"/>
            <a:ext cx="1041119" cy="276999"/>
          </a:xfrm>
          <a:prstGeom prst="rect">
            <a:avLst/>
          </a:prstGeom>
          <a:noFill/>
        </p:spPr>
        <p:txBody>
          <a:bodyPr wrap="none" rtlCol="0">
            <a:spAutoFit/>
          </a:bodyPr>
          <a:lstStyle/>
          <a:p>
            <a:r>
              <a:rPr kumimoji="1" lang="en-US" altLang="ja-JP" sz="1200" dirty="0" smtClean="0"/>
              <a:t>Visualization</a:t>
            </a:r>
          </a:p>
        </p:txBody>
      </p:sp>
      <p:sp>
        <p:nvSpPr>
          <p:cNvPr id="17" name="テキスト ボックス 16"/>
          <p:cNvSpPr txBox="1"/>
          <p:nvPr/>
        </p:nvSpPr>
        <p:spPr>
          <a:xfrm>
            <a:off x="5823832" y="3861049"/>
            <a:ext cx="899605" cy="276999"/>
          </a:xfrm>
          <a:prstGeom prst="rect">
            <a:avLst/>
          </a:prstGeom>
          <a:noFill/>
        </p:spPr>
        <p:txBody>
          <a:bodyPr wrap="none" rtlCol="0">
            <a:spAutoFit/>
          </a:bodyPr>
          <a:lstStyle/>
          <a:p>
            <a:r>
              <a:rPr kumimoji="1" lang="en-US" altLang="ja-JP" sz="1200" dirty="0" smtClean="0"/>
              <a:t>Simulation</a:t>
            </a:r>
          </a:p>
        </p:txBody>
      </p:sp>
      <p:sp>
        <p:nvSpPr>
          <p:cNvPr id="18" name="テキスト ボックス 17"/>
          <p:cNvSpPr txBox="1"/>
          <p:nvPr/>
        </p:nvSpPr>
        <p:spPr>
          <a:xfrm>
            <a:off x="4917605" y="3717033"/>
            <a:ext cx="901209" cy="461665"/>
          </a:xfrm>
          <a:prstGeom prst="rect">
            <a:avLst/>
          </a:prstGeom>
          <a:noFill/>
        </p:spPr>
        <p:txBody>
          <a:bodyPr wrap="none" rtlCol="0">
            <a:spAutoFit/>
          </a:bodyPr>
          <a:lstStyle/>
          <a:p>
            <a:r>
              <a:rPr kumimoji="1" lang="en-US" altLang="ja-JP" sz="1200" dirty="0" smtClean="0"/>
              <a:t>Parameter</a:t>
            </a:r>
          </a:p>
          <a:p>
            <a:r>
              <a:rPr kumimoji="1" lang="en-US" altLang="ja-JP" sz="1200" dirty="0" smtClean="0"/>
              <a:t> file</a:t>
            </a:r>
            <a:endParaRPr kumimoji="1" lang="ja-JP" altLang="en-US" sz="1200" dirty="0"/>
          </a:p>
        </p:txBody>
      </p:sp>
      <p:sp>
        <p:nvSpPr>
          <p:cNvPr id="19" name="テキスト ボックス 18"/>
          <p:cNvSpPr txBox="1"/>
          <p:nvPr/>
        </p:nvSpPr>
        <p:spPr>
          <a:xfrm>
            <a:off x="7086742" y="3861049"/>
            <a:ext cx="1041119" cy="276999"/>
          </a:xfrm>
          <a:prstGeom prst="rect">
            <a:avLst/>
          </a:prstGeom>
          <a:noFill/>
        </p:spPr>
        <p:txBody>
          <a:bodyPr wrap="none" rtlCol="0">
            <a:spAutoFit/>
          </a:bodyPr>
          <a:lstStyle/>
          <a:p>
            <a:r>
              <a:rPr kumimoji="1" lang="en-US" altLang="ja-JP" sz="1200" dirty="0" smtClean="0"/>
              <a:t>Visualization</a:t>
            </a:r>
          </a:p>
        </p:txBody>
      </p:sp>
      <p:sp>
        <p:nvSpPr>
          <p:cNvPr id="20" name="テキスト ボックス 19"/>
          <p:cNvSpPr txBox="1"/>
          <p:nvPr/>
        </p:nvSpPr>
        <p:spPr>
          <a:xfrm>
            <a:off x="1968634" y="4797153"/>
            <a:ext cx="1246560" cy="276999"/>
          </a:xfrm>
          <a:prstGeom prst="rect">
            <a:avLst/>
          </a:prstGeom>
          <a:noFill/>
        </p:spPr>
        <p:txBody>
          <a:bodyPr wrap="none" rtlCol="0">
            <a:spAutoFit/>
          </a:bodyPr>
          <a:lstStyle/>
          <a:p>
            <a:r>
              <a:rPr kumimoji="1" lang="en-US" altLang="ja-JP" sz="1200" dirty="0" smtClean="0"/>
              <a:t>Transfer results</a:t>
            </a:r>
          </a:p>
        </p:txBody>
      </p:sp>
      <p:cxnSp>
        <p:nvCxnSpPr>
          <p:cNvPr id="21" name="直線矢印コネクタ 20"/>
          <p:cNvCxnSpPr/>
          <p:nvPr/>
        </p:nvCxnSpPr>
        <p:spPr>
          <a:xfrm rot="16200000" flipV="1">
            <a:off x="2392373" y="4694679"/>
            <a:ext cx="216024" cy="132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6355583" y="5013177"/>
            <a:ext cx="851515" cy="276999"/>
          </a:xfrm>
          <a:prstGeom prst="rect">
            <a:avLst/>
          </a:prstGeom>
          <a:noFill/>
        </p:spPr>
        <p:txBody>
          <a:bodyPr wrap="none" rtlCol="0">
            <a:spAutoFit/>
          </a:bodyPr>
          <a:lstStyle/>
          <a:p>
            <a:r>
              <a:rPr kumimoji="1" lang="en-US" altLang="ja-JP" sz="1200" dirty="0" err="1" smtClean="0"/>
              <a:t>Gfarm</a:t>
            </a:r>
            <a:r>
              <a:rPr kumimoji="1" lang="en-US" altLang="ja-JP" sz="1200" dirty="0" smtClean="0"/>
              <a:t> file</a:t>
            </a:r>
          </a:p>
        </p:txBody>
      </p:sp>
      <p:sp>
        <p:nvSpPr>
          <p:cNvPr id="23" name="テキスト ボックス 22"/>
          <p:cNvSpPr txBox="1"/>
          <p:nvPr/>
        </p:nvSpPr>
        <p:spPr>
          <a:xfrm>
            <a:off x="5159142" y="4869161"/>
            <a:ext cx="1246560" cy="276999"/>
          </a:xfrm>
          <a:prstGeom prst="rect">
            <a:avLst/>
          </a:prstGeom>
          <a:noFill/>
        </p:spPr>
        <p:txBody>
          <a:bodyPr wrap="none" rtlCol="0">
            <a:spAutoFit/>
          </a:bodyPr>
          <a:lstStyle/>
          <a:p>
            <a:r>
              <a:rPr kumimoji="1" lang="en-US" altLang="ja-JP" sz="1200" dirty="0" smtClean="0"/>
              <a:t>Transfer results</a:t>
            </a:r>
          </a:p>
        </p:txBody>
      </p:sp>
      <p:cxnSp>
        <p:nvCxnSpPr>
          <p:cNvPr id="24" name="直線矢印コネクタ 23"/>
          <p:cNvCxnSpPr/>
          <p:nvPr/>
        </p:nvCxnSpPr>
        <p:spPr>
          <a:xfrm rot="5400000" flipH="1" flipV="1">
            <a:off x="6214336" y="4733453"/>
            <a:ext cx="216024" cy="1994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7"/>
          <p:cNvPicPr>
            <a:picLocks noChangeAspect="1" noChangeArrowheads="1"/>
          </p:cNvPicPr>
          <p:nvPr/>
        </p:nvPicPr>
        <p:blipFill>
          <a:blip r:embed="rId5" cstate="print"/>
          <a:srcRect/>
          <a:stretch>
            <a:fillRect/>
          </a:stretch>
        </p:blipFill>
        <p:spPr bwMode="auto">
          <a:xfrm>
            <a:off x="6919839" y="5589240"/>
            <a:ext cx="2146614" cy="1224136"/>
          </a:xfrm>
          <a:prstGeom prst="rect">
            <a:avLst/>
          </a:prstGeom>
          <a:noFill/>
          <a:ln w="9525">
            <a:noFill/>
            <a:miter lim="800000"/>
            <a:headEnd/>
            <a:tailEnd/>
          </a:ln>
        </p:spPr>
      </p:pic>
      <p:pic>
        <p:nvPicPr>
          <p:cNvPr id="26" name="Picture 2"/>
          <p:cNvPicPr>
            <a:picLocks noChangeAspect="1" noChangeArrowheads="1"/>
          </p:cNvPicPr>
          <p:nvPr/>
        </p:nvPicPr>
        <p:blipFill>
          <a:blip r:embed="rId6" cstate="print"/>
          <a:srcRect/>
          <a:stretch>
            <a:fillRect/>
          </a:stretch>
        </p:blipFill>
        <p:spPr bwMode="auto">
          <a:xfrm>
            <a:off x="2300979" y="5599510"/>
            <a:ext cx="2028150" cy="1213866"/>
          </a:xfrm>
          <a:prstGeom prst="rect">
            <a:avLst/>
          </a:prstGeom>
          <a:noFill/>
          <a:ln w="9525">
            <a:noFill/>
            <a:miter lim="800000"/>
            <a:headEnd/>
            <a:tailEnd/>
          </a:ln>
        </p:spPr>
      </p:pic>
      <p:sp>
        <p:nvSpPr>
          <p:cNvPr id="27" name="下矢印 26"/>
          <p:cNvSpPr/>
          <p:nvPr/>
        </p:nvSpPr>
        <p:spPr>
          <a:xfrm>
            <a:off x="3098606" y="4797152"/>
            <a:ext cx="265876" cy="50405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7552023" y="4725144"/>
            <a:ext cx="265876" cy="50405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40442" y="5705872"/>
            <a:ext cx="199407" cy="216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40442" y="5993904"/>
            <a:ext cx="199407" cy="2160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506318" y="5686128"/>
            <a:ext cx="1149674" cy="307777"/>
          </a:xfrm>
          <a:prstGeom prst="rect">
            <a:avLst/>
          </a:prstGeom>
          <a:noFill/>
        </p:spPr>
        <p:txBody>
          <a:bodyPr wrap="none" rtlCol="0">
            <a:spAutoFit/>
          </a:bodyPr>
          <a:lstStyle/>
          <a:p>
            <a:r>
              <a:rPr kumimoji="1" lang="en-US" altLang="ja-JP" sz="1400" dirty="0" smtClean="0"/>
              <a:t>Icon for LLS</a:t>
            </a:r>
            <a:endParaRPr kumimoji="1" lang="ja-JP" altLang="en-US" sz="1400" dirty="0"/>
          </a:p>
        </p:txBody>
      </p:sp>
      <p:sp>
        <p:nvSpPr>
          <p:cNvPr id="32" name="テキスト ボックス 31"/>
          <p:cNvSpPr txBox="1"/>
          <p:nvPr/>
        </p:nvSpPr>
        <p:spPr>
          <a:xfrm>
            <a:off x="506318" y="5974160"/>
            <a:ext cx="1130438" cy="307777"/>
          </a:xfrm>
          <a:prstGeom prst="rect">
            <a:avLst/>
          </a:prstGeom>
          <a:noFill/>
        </p:spPr>
        <p:txBody>
          <a:bodyPr wrap="none" rtlCol="0">
            <a:spAutoFit/>
          </a:bodyPr>
          <a:lstStyle/>
          <a:p>
            <a:r>
              <a:rPr kumimoji="1" lang="en-US" altLang="ja-JP" sz="1400" dirty="0" smtClean="0"/>
              <a:t>Icon for NIS</a:t>
            </a:r>
            <a:endParaRPr kumimoji="1" lang="ja-JP" altLang="en-US" sz="1400" dirty="0"/>
          </a:p>
        </p:txBody>
      </p:sp>
      <p:sp>
        <p:nvSpPr>
          <p:cNvPr id="33" name="円/楕円 32"/>
          <p:cNvSpPr/>
          <p:nvPr/>
        </p:nvSpPr>
        <p:spPr>
          <a:xfrm>
            <a:off x="4627391" y="3645024"/>
            <a:ext cx="2259943" cy="1224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179" descr="logo.jpg"/>
          <p:cNvPicPr>
            <a:picLocks noChangeAspect="1"/>
          </p:cNvPicPr>
          <p:nvPr/>
        </p:nvPicPr>
        <p:blipFill>
          <a:blip r:embed="rId7" cstate="print"/>
          <a:srcRect/>
          <a:stretch>
            <a:fillRect/>
          </a:stretch>
        </p:blipFill>
        <p:spPr bwMode="auto">
          <a:xfrm>
            <a:off x="5690894" y="3501008"/>
            <a:ext cx="951498" cy="381080"/>
          </a:xfrm>
          <a:prstGeom prst="rect">
            <a:avLst/>
          </a:prstGeom>
          <a:noFill/>
          <a:ln w="9525">
            <a:noFill/>
            <a:miter lim="800000"/>
            <a:headEnd/>
            <a:tailEnd/>
          </a:ln>
        </p:spPr>
      </p:pic>
      <p:sp>
        <p:nvSpPr>
          <p:cNvPr id="36" name="タイトル 1"/>
          <p:cNvSpPr>
            <a:spLocks noGrp="1"/>
          </p:cNvSpPr>
          <p:nvPr>
            <p:ph type="title"/>
          </p:nvPr>
        </p:nvSpPr>
        <p:spPr>
          <a:xfrm>
            <a:off x="446122" y="142282"/>
            <a:ext cx="6502142" cy="582594"/>
          </a:xfrm>
        </p:spPr>
        <p:txBody>
          <a:bodyPr/>
          <a:lstStyle/>
          <a:p>
            <a:r>
              <a:rPr kumimoji="1" lang="en-US" altLang="ja-JP" sz="3600" dirty="0" smtClean="0">
                <a:latin typeface="HGP創英角ｺﾞｼｯｸUB" pitchFamily="50" charset="-128"/>
                <a:ea typeface="HGP創英角ｺﾞｼｯｸUB" pitchFamily="50" charset="-128"/>
              </a:rPr>
              <a:t>NII </a:t>
            </a:r>
            <a:r>
              <a:rPr kumimoji="1" lang="ja-JP" altLang="en-US" sz="3600" dirty="0" smtClean="0">
                <a:latin typeface="HGP創英角ｺﾞｼｯｸUB" pitchFamily="50" charset="-128"/>
                <a:ea typeface="HGP創英角ｺﾞｼｯｸUB" pitchFamily="50" charset="-128"/>
              </a:rPr>
              <a:t>グリッド連携デモ</a:t>
            </a:r>
            <a:r>
              <a:rPr kumimoji="1" lang="en-US" altLang="ja-JP" sz="3600" dirty="0" smtClean="0">
                <a:latin typeface="HGP創英角ｺﾞｼｯｸUB" pitchFamily="50" charset="-128"/>
                <a:ea typeface="HGP創英角ｺﾞｼｯｸUB" pitchFamily="50" charset="-128"/>
              </a:rPr>
              <a:t>@SC10</a:t>
            </a:r>
            <a:endParaRPr kumimoji="1" lang="ja-JP" altLang="en-US" sz="3600"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latin typeface="HGP創英角ｺﾞｼｯｸUB" pitchFamily="50" charset="-128"/>
                <a:ea typeface="HGP創英角ｺﾞｼｯｸUB" pitchFamily="50" charset="-128"/>
              </a:rPr>
              <a:t>クラウド運用　（利用者スタートページ）</a:t>
            </a:r>
            <a:endParaRPr kumimoji="1" lang="ja-JP" altLang="en-US" sz="3600"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pPr>
              <a:defRPr/>
            </a:pPr>
            <a:fld id="{25088C83-15FF-4E65-81C4-F6CBCD2512D0}" type="slidenum">
              <a:rPr lang="ja-JP" altLang="en-US" smtClean="0"/>
              <a:pPr>
                <a:defRPr/>
              </a:pPr>
              <a:t>33</a:t>
            </a:fld>
            <a:endParaRPr lang="ja-JP" altLang="en-US" dirty="0"/>
          </a:p>
        </p:txBody>
      </p:sp>
      <p:pic>
        <p:nvPicPr>
          <p:cNvPr id="130053" name="Picture 5"/>
          <p:cNvPicPr>
            <a:picLocks noChangeAspect="1" noChangeArrowheads="1"/>
          </p:cNvPicPr>
          <p:nvPr/>
        </p:nvPicPr>
        <p:blipFill>
          <a:blip r:embed="rId2" cstate="print"/>
          <a:srcRect/>
          <a:stretch>
            <a:fillRect/>
          </a:stretch>
        </p:blipFill>
        <p:spPr bwMode="auto">
          <a:xfrm>
            <a:off x="755576" y="1340768"/>
            <a:ext cx="3859381" cy="4752528"/>
          </a:xfrm>
          <a:prstGeom prst="rect">
            <a:avLst/>
          </a:prstGeom>
          <a:noFill/>
          <a:ln w="9525">
            <a:noFill/>
            <a:miter lim="800000"/>
            <a:headEnd/>
            <a:tailEnd/>
          </a:ln>
        </p:spPr>
      </p:pic>
      <p:graphicFrame>
        <p:nvGraphicFramePr>
          <p:cNvPr id="9" name="表 8"/>
          <p:cNvGraphicFramePr>
            <a:graphicFrameLocks noGrp="1"/>
          </p:cNvGraphicFramePr>
          <p:nvPr/>
        </p:nvGraphicFramePr>
        <p:xfrm>
          <a:off x="5148064" y="1424016"/>
          <a:ext cx="3600400" cy="276792"/>
        </p:xfrm>
        <a:graphic>
          <a:graphicData uri="http://schemas.openxmlformats.org/drawingml/2006/table">
            <a:tbl>
              <a:tblPr firstRow="1" bandRow="1">
                <a:tableStyleId>{5C22544A-7EE6-4342-B048-85BDC9FD1C3A}</a:tableStyleId>
              </a:tblPr>
              <a:tblGrid>
                <a:gridCol w="1224136"/>
                <a:gridCol w="2376264"/>
              </a:tblGrid>
              <a:tr h="276792">
                <a:tc>
                  <a:txBody>
                    <a:bodyPr/>
                    <a:lstStyle/>
                    <a:p>
                      <a:r>
                        <a:rPr kumimoji="1" lang="ja-JP" altLang="en-US" sz="1200" dirty="0" smtClean="0">
                          <a:latin typeface="HGP創英角ｺﾞｼｯｸUB" pitchFamily="50" charset="-128"/>
                          <a:ea typeface="HGP創英角ｺﾞｼｯｸUB" pitchFamily="50" charset="-128"/>
                        </a:rPr>
                        <a:t>利用者サービス</a:t>
                      </a:r>
                      <a:endParaRPr kumimoji="1" lang="ja-JP" altLang="en-US" sz="1200" dirty="0">
                        <a:latin typeface="HGP創英角ｺﾞｼｯｸUB" pitchFamily="50" charset="-128"/>
                        <a:ea typeface="HGP創英角ｺﾞｼｯｸUB" pitchFamily="50" charset="-128"/>
                      </a:endParaRPr>
                    </a:p>
                  </a:txBody>
                  <a:tcPr marL="101737" marR="101737" marT="46956" marB="46956"/>
                </a:tc>
                <a:tc>
                  <a:txBody>
                    <a:bodyPr/>
                    <a:lstStyle/>
                    <a:p>
                      <a:r>
                        <a:rPr lang="en-US" altLang="ja-JP" sz="1200" dirty="0" smtClean="0">
                          <a:latin typeface="HGP創英角ｺﾞｼｯｸUB" pitchFamily="50" charset="-128"/>
                          <a:ea typeface="HGP創英角ｺﾞｼｯｸUB" pitchFamily="50" charset="-128"/>
                        </a:rPr>
                        <a:t>http://start.ecloud.nii.ac.jp</a:t>
                      </a:r>
                      <a:endParaRPr lang="ja-JP" altLang="en-US" sz="1200" dirty="0">
                        <a:latin typeface="HGP創英角ｺﾞｼｯｸUB" pitchFamily="50" charset="-128"/>
                        <a:ea typeface="HGP創英角ｺﾞｼｯｸUB" pitchFamily="50" charset="-128"/>
                      </a:endParaRPr>
                    </a:p>
                  </a:txBody>
                  <a:tcPr marL="101737" marR="101737" marT="46956" marB="46956"/>
                </a:tc>
              </a:tr>
            </a:tbl>
          </a:graphicData>
        </a:graphic>
      </p:graphicFrame>
      <p:sp>
        <p:nvSpPr>
          <p:cNvPr id="10" name="タイトル 1"/>
          <p:cNvSpPr txBox="1">
            <a:spLocks/>
          </p:cNvSpPr>
          <p:nvPr/>
        </p:nvSpPr>
        <p:spPr bwMode="auto">
          <a:xfrm>
            <a:off x="4860032" y="2060848"/>
            <a:ext cx="4104456" cy="28083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クラウド利用者</a:t>
            </a:r>
            <a:r>
              <a:rPr lang="ja-JP" altLang="en-US" sz="2000" dirty="0" smtClean="0">
                <a:latin typeface="HGP創英角ｺﾞｼｯｸUB" pitchFamily="50" charset="-128"/>
                <a:ea typeface="HGP創英角ｺﾞｼｯｸUB" pitchFamily="50" charset="-128"/>
                <a:cs typeface="+mj-cs"/>
              </a:rPr>
              <a:t>が特に利用当初利用することを想定したスタートページ</a:t>
            </a:r>
            <a:endParaRPr lang="en-US" altLang="ja-JP" sz="2000" dirty="0" smtClean="0">
              <a:latin typeface="HGP創英角ｺﾞｼｯｸUB" pitchFamily="50" charset="-128"/>
              <a:ea typeface="HGP創英角ｺﾞｼｯｸUB" pitchFamily="50" charset="-128"/>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ja-JP" sz="2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000" dirty="0" smtClean="0">
                <a:latin typeface="HGP創英角ｺﾞｼｯｸUB" pitchFamily="50" charset="-128"/>
                <a:ea typeface="HGP創英角ｺﾞｼｯｸUB" pitchFamily="50" charset="-128"/>
                <a:cs typeface="+mj-cs"/>
              </a:rPr>
              <a:t>・　申請手順</a:t>
            </a:r>
            <a:endParaRPr lang="en-US" altLang="ja-JP" sz="2000" dirty="0" smtClean="0">
              <a:latin typeface="HGP創英角ｺﾞｼｯｸUB" pitchFamily="50" charset="-128"/>
              <a:ea typeface="HGP創英角ｺﾞｼｯｸUB" pitchFamily="50" charset="-128"/>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利用マニュアル</a:t>
            </a:r>
            <a:endParaRPr kumimoji="1" lang="en-US" altLang="ja-JP" sz="2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000" dirty="0" smtClean="0">
                <a:latin typeface="HGP創英角ｺﾞｼｯｸUB" pitchFamily="50" charset="-128"/>
                <a:ea typeface="HGP創英角ｺﾞｼｯｸUB" pitchFamily="50" charset="-128"/>
                <a:cs typeface="+mj-cs"/>
              </a:rPr>
              <a:t>・　利用例</a:t>
            </a:r>
            <a:endParaRPr lang="en-US" altLang="ja-JP" sz="2000" dirty="0" smtClean="0">
              <a:latin typeface="HGP創英角ｺﾞｼｯｸUB" pitchFamily="50" charset="-128"/>
              <a:ea typeface="HGP創英角ｺﾞｼｯｸUB" pitchFamily="50" charset="-128"/>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2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クラウド利用状況（</a:t>
            </a:r>
            <a:r>
              <a:rPr kumimoji="1" lang="en-US" altLang="ja-JP" sz="2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5</a:t>
            </a:r>
            <a:r>
              <a:rPr lang="ja-JP" altLang="en-US" sz="2000" dirty="0" smtClean="0">
                <a:latin typeface="HGP創英角ｺﾞｼｯｸUB" pitchFamily="50" charset="-128"/>
                <a:ea typeface="HGP創英角ｺﾞｼｯｸUB" pitchFamily="50" charset="-128"/>
                <a:cs typeface="+mj-cs"/>
              </a:rPr>
              <a:t>分更新）</a:t>
            </a:r>
            <a:endParaRPr lang="en-US" altLang="ja-JP" sz="2000" dirty="0" smtClean="0">
              <a:latin typeface="HGP創英角ｺﾞｼｯｸUB" pitchFamily="50" charset="-128"/>
              <a:ea typeface="HGP創英角ｺﾞｼｯｸUB" pitchFamily="50" charset="-128"/>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000" dirty="0">
                <a:latin typeface="HGP創英角ｺﾞｼｯｸUB" pitchFamily="50" charset="-128"/>
                <a:ea typeface="HGP創英角ｺﾞｼｯｸUB" pitchFamily="50" charset="-128"/>
                <a:cs typeface="+mj-cs"/>
              </a:rPr>
              <a:t>　</a:t>
            </a:r>
            <a:r>
              <a:rPr lang="ja-JP" altLang="en-US" sz="2000" dirty="0" smtClean="0">
                <a:latin typeface="HGP創英角ｺﾞｼｯｸUB" pitchFamily="50" charset="-128"/>
                <a:ea typeface="HGP創英角ｺﾞｼｯｸUB" pitchFamily="50" charset="-128"/>
                <a:cs typeface="+mj-cs"/>
              </a:rPr>
              <a:t>　など</a:t>
            </a:r>
            <a:endParaRPr kumimoji="1" lang="en-US" altLang="ja-JP" sz="2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pPr>
              <a:defRPr/>
            </a:pPr>
            <a:fld id="{25088C83-15FF-4E65-81C4-F6CBCD2512D0}" type="slidenum">
              <a:rPr lang="ja-JP" altLang="en-US" smtClean="0"/>
              <a:pPr>
                <a:defRPr/>
              </a:pPr>
              <a:t>34</a:t>
            </a:fld>
            <a:endParaRPr lang="ja-JP" altLang="en-US" dirty="0"/>
          </a:p>
        </p:txBody>
      </p:sp>
      <p:sp>
        <p:nvSpPr>
          <p:cNvPr id="5" name="タイトル 1"/>
          <p:cNvSpPr txBox="1">
            <a:spLocks/>
          </p:cNvSpPr>
          <p:nvPr/>
        </p:nvSpPr>
        <p:spPr bwMode="auto">
          <a:xfrm>
            <a:off x="179512" y="188640"/>
            <a:ext cx="8229600"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クラウド運用　（課題</a:t>
            </a:r>
            <a:r>
              <a:rPr kumimoji="1" lang="en-US" altLang="ja-JP" sz="3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a:t>
            </a:r>
            <a:r>
              <a:rPr lang="ja-JP" altLang="en-US" sz="3600" dirty="0" smtClean="0">
                <a:latin typeface="HGP創英角ｺﾞｼｯｸUB" pitchFamily="50" charset="-128"/>
                <a:ea typeface="HGP創英角ｺﾞｼｯｸUB" pitchFamily="50" charset="-128"/>
                <a:cs typeface="+mj-cs"/>
              </a:rPr>
              <a:t>タスク管理</a:t>
            </a:r>
            <a:r>
              <a:rPr kumimoji="1" lang="ja-JP" altLang="en-US" sz="3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a:t>
            </a: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pic>
        <p:nvPicPr>
          <p:cNvPr id="131074" name="Picture 2"/>
          <p:cNvPicPr>
            <a:picLocks noChangeAspect="1" noChangeArrowheads="1"/>
          </p:cNvPicPr>
          <p:nvPr/>
        </p:nvPicPr>
        <p:blipFill>
          <a:blip r:embed="rId2" cstate="print"/>
          <a:srcRect/>
          <a:stretch>
            <a:fillRect/>
          </a:stretch>
        </p:blipFill>
        <p:spPr bwMode="auto">
          <a:xfrm>
            <a:off x="1043608" y="1700808"/>
            <a:ext cx="3548366" cy="4392488"/>
          </a:xfrm>
          <a:prstGeom prst="rect">
            <a:avLst/>
          </a:prstGeom>
          <a:noFill/>
          <a:ln w="9525">
            <a:noFill/>
            <a:miter lim="800000"/>
            <a:headEnd/>
            <a:tailEnd/>
          </a:ln>
        </p:spPr>
      </p:pic>
      <p:pic>
        <p:nvPicPr>
          <p:cNvPr id="131075" name="Picture 3"/>
          <p:cNvPicPr>
            <a:picLocks noChangeAspect="1" noChangeArrowheads="1"/>
          </p:cNvPicPr>
          <p:nvPr/>
        </p:nvPicPr>
        <p:blipFill>
          <a:blip r:embed="rId3" cstate="print"/>
          <a:srcRect/>
          <a:stretch>
            <a:fillRect/>
          </a:stretch>
        </p:blipFill>
        <p:spPr bwMode="auto">
          <a:xfrm>
            <a:off x="5364088" y="3212976"/>
            <a:ext cx="3230268" cy="2448272"/>
          </a:xfrm>
          <a:prstGeom prst="rect">
            <a:avLst/>
          </a:prstGeom>
          <a:noFill/>
          <a:ln w="9525">
            <a:noFill/>
            <a:miter lim="800000"/>
            <a:headEnd/>
            <a:tailEnd/>
          </a:ln>
        </p:spPr>
      </p:pic>
      <p:sp>
        <p:nvSpPr>
          <p:cNvPr id="11" name="右矢印 10"/>
          <p:cNvSpPr/>
          <p:nvPr/>
        </p:nvSpPr>
        <p:spPr>
          <a:xfrm>
            <a:off x="2915816" y="4293096"/>
            <a:ext cx="2304256" cy="216024"/>
          </a:xfrm>
          <a:prstGeom prst="rightArrow">
            <a:avLst>
              <a:gd name="adj1" fmla="val 27325"/>
              <a:gd name="adj2" fmla="val 76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txBox="1">
            <a:spLocks/>
          </p:cNvSpPr>
          <p:nvPr/>
        </p:nvSpPr>
        <p:spPr bwMode="auto">
          <a:xfrm>
            <a:off x="1043608" y="1340768"/>
            <a:ext cx="3168352" cy="3600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000" dirty="0">
                <a:latin typeface="HGP創英角ｺﾞｼｯｸUB" pitchFamily="50" charset="-128"/>
                <a:ea typeface="HGP創英角ｺﾞｼｯｸUB" pitchFamily="50" charset="-128"/>
                <a:cs typeface="+mj-cs"/>
              </a:rPr>
              <a:t>w</a:t>
            </a:r>
            <a:r>
              <a:rPr kumimoji="1" lang="en-US" altLang="ja-JP" sz="2000" b="0" i="0" u="none" strike="noStrike" kern="120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iki</a:t>
            </a:r>
            <a:endParaRPr kumimoji="1" lang="en-US" altLang="ja-JP" sz="2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13" name="タイトル 1"/>
          <p:cNvSpPr txBox="1">
            <a:spLocks/>
          </p:cNvSpPr>
          <p:nvPr/>
        </p:nvSpPr>
        <p:spPr bwMode="auto">
          <a:xfrm>
            <a:off x="5436096" y="2780928"/>
            <a:ext cx="1440160" cy="3600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000" dirty="0" err="1" smtClean="0">
                <a:latin typeface="HGP創英角ｺﾞｼｯｸUB" pitchFamily="50" charset="-128"/>
                <a:ea typeface="HGP創英角ｺﾞｼｯｸUB" pitchFamily="50" charset="-128"/>
                <a:cs typeface="+mj-cs"/>
              </a:rPr>
              <a:t>etherpad</a:t>
            </a:r>
            <a:endParaRPr kumimoji="1" lang="en-US" altLang="ja-JP" sz="2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創英角ｺﾞｼｯｸUB" pitchFamily="50" charset="-128"/>
                <a:ea typeface="HGP創英角ｺﾞｼｯｸUB" pitchFamily="50" charset="-128"/>
              </a:rPr>
              <a:t>リンク情報</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sz="quarter" idx="1"/>
          </p:nvPr>
        </p:nvSpPr>
        <p:spPr>
          <a:xfrm>
            <a:off x="590872" y="859160"/>
            <a:ext cx="8229600" cy="5090120"/>
          </a:xfrm>
        </p:spPr>
        <p:txBody>
          <a:bodyPr/>
          <a:lstStyle/>
          <a:p>
            <a:pPr>
              <a:buNone/>
            </a:pPr>
            <a:endParaRPr lang="en-US" altLang="ja-JP" sz="2800" dirty="0" smtClean="0"/>
          </a:p>
          <a:p>
            <a:r>
              <a:rPr kumimoji="1" lang="ja-JP" altLang="en-US" sz="2800" dirty="0" smtClean="0"/>
              <a:t>教育クラウド　</a:t>
            </a:r>
            <a:r>
              <a:rPr kumimoji="1" lang="en-US" altLang="ja-JP" sz="2800" dirty="0" err="1" smtClean="0"/>
              <a:t>edubase</a:t>
            </a:r>
            <a:r>
              <a:rPr kumimoji="1" lang="en-US" altLang="ja-JP" sz="2800" dirty="0" smtClean="0"/>
              <a:t> Cloud</a:t>
            </a:r>
          </a:p>
          <a:p>
            <a:pPr lvl="1"/>
            <a:r>
              <a:rPr lang="en-US" altLang="ja-JP" sz="2400" dirty="0" smtClean="0">
                <a:hlinkClick r:id="rId2"/>
              </a:rPr>
              <a:t>http://edubase.jp/cloud/</a:t>
            </a:r>
            <a:endParaRPr kumimoji="1" lang="en-US" altLang="ja-JP" sz="2400" dirty="0" smtClean="0"/>
          </a:p>
          <a:p>
            <a:r>
              <a:rPr lang="en-US" altLang="ja-JP" sz="2800" b="1" dirty="0" smtClean="0"/>
              <a:t>Open Cloud Architecture for Academia Forum</a:t>
            </a:r>
            <a:r>
              <a:rPr lang="ja-JP" altLang="en-US" sz="2800" b="1" dirty="0" smtClean="0"/>
              <a:t>　</a:t>
            </a:r>
            <a:r>
              <a:rPr kumimoji="1" lang="en-US" altLang="ja-JP" sz="2800" dirty="0" err="1" smtClean="0"/>
              <a:t>OpenCarf</a:t>
            </a:r>
            <a:endParaRPr kumimoji="1" lang="en-US" altLang="ja-JP" sz="2800" dirty="0" smtClean="0"/>
          </a:p>
          <a:p>
            <a:pPr lvl="1"/>
            <a:r>
              <a:rPr lang="en-US" altLang="ja-JP" sz="2400" dirty="0" smtClean="0">
                <a:hlinkClick r:id="rId3"/>
              </a:rPr>
              <a:t>http://www.opencarf.org/</a:t>
            </a:r>
            <a:endParaRPr kumimoji="1" lang="en-US" altLang="ja-JP" sz="2400" dirty="0" smtClean="0"/>
          </a:p>
          <a:p>
            <a:r>
              <a:rPr kumimoji="1" lang="en-US" altLang="ja-JP" sz="2800" dirty="0" err="1" smtClean="0"/>
              <a:t>OpenStack</a:t>
            </a:r>
            <a:r>
              <a:rPr kumimoji="1" lang="en-US" altLang="ja-JP" sz="2800" dirty="0" smtClean="0"/>
              <a:t>	</a:t>
            </a:r>
            <a:r>
              <a:rPr kumimoji="1" lang="ja-JP" altLang="en-US" sz="2800" dirty="0" smtClean="0"/>
              <a:t>コミュニティ活動</a:t>
            </a:r>
            <a:endParaRPr kumimoji="1" lang="en-US" altLang="ja-JP" sz="2800" dirty="0" smtClean="0"/>
          </a:p>
          <a:p>
            <a:pPr lvl="1"/>
            <a:r>
              <a:rPr lang="en-US" altLang="ja-JP" sz="2400" dirty="0" smtClean="0"/>
              <a:t>Deployment Tool</a:t>
            </a:r>
          </a:p>
          <a:p>
            <a:pPr lvl="2"/>
            <a:r>
              <a:rPr lang="en-US" altLang="ja-JP" sz="2000" dirty="0" smtClean="0">
                <a:hlinkClick r:id="rId4"/>
              </a:rPr>
              <a:t>http://wiki.openstack.org/NovaInstall/NovaDeploymentTool</a:t>
            </a:r>
            <a:endParaRPr kumimoji="1" lang="en-US" altLang="ja-JP" sz="2000" dirty="0" smtClean="0"/>
          </a:p>
          <a:p>
            <a:pPr lvl="1"/>
            <a:r>
              <a:rPr kumimoji="1" lang="en-US" altLang="ja-JP" sz="2400" dirty="0" err="1" smtClean="0"/>
              <a:t>CaaS</a:t>
            </a:r>
            <a:endParaRPr kumimoji="1" lang="en-US" altLang="ja-JP" sz="2400" dirty="0" smtClean="0"/>
          </a:p>
          <a:p>
            <a:pPr lvl="2"/>
            <a:r>
              <a:rPr lang="en-US" altLang="ja-JP" sz="2000" dirty="0" smtClean="0">
                <a:hlinkClick r:id="rId5"/>
              </a:rPr>
              <a:t>http://wiki.openstack.org/CaaS</a:t>
            </a:r>
            <a:endParaRPr kumimoji="1" lang="en-US" altLang="ja-JP" sz="2000" dirty="0" smtClean="0"/>
          </a:p>
          <a:p>
            <a:pPr>
              <a:buNone/>
            </a:pPr>
            <a:endParaRPr lang="en-US" altLang="ja-JP" sz="2800" dirty="0" smtClean="0"/>
          </a:p>
          <a:p>
            <a:pPr>
              <a:buNone/>
            </a:pPr>
            <a:r>
              <a:rPr lang="en-US" altLang="ja-JP" sz="2800" dirty="0" smtClean="0"/>
              <a:t>				</a:t>
            </a:r>
            <a:r>
              <a:rPr lang="ja-JP" altLang="en-US" sz="2800" dirty="0" smtClean="0"/>
              <a:t>　</a:t>
            </a:r>
            <a:endParaRPr kumimoji="1" lang="ja-JP" altLang="en-US" sz="2800" dirty="0"/>
          </a:p>
        </p:txBody>
      </p:sp>
      <p:pic>
        <p:nvPicPr>
          <p:cNvPr id="4" name="Picture 3"/>
          <p:cNvPicPr>
            <a:picLocks noChangeAspect="1" noChangeArrowheads="1"/>
          </p:cNvPicPr>
          <p:nvPr/>
        </p:nvPicPr>
        <p:blipFill>
          <a:blip r:embed="rId6" cstate="print"/>
          <a:srcRect/>
          <a:stretch>
            <a:fillRect/>
          </a:stretch>
        </p:blipFill>
        <p:spPr bwMode="auto">
          <a:xfrm>
            <a:off x="6444208" y="2852936"/>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7" cstate="print"/>
          <a:srcRect/>
          <a:stretch>
            <a:fillRect/>
          </a:stretch>
        </p:blipFill>
        <p:spPr bwMode="auto">
          <a:xfrm>
            <a:off x="5724128" y="2852936"/>
            <a:ext cx="695325" cy="695325"/>
          </a:xfrm>
          <a:prstGeom prst="rect">
            <a:avLst/>
          </a:prstGeom>
          <a:noFill/>
        </p:spPr>
      </p:pic>
      <p:pic>
        <p:nvPicPr>
          <p:cNvPr id="6" name="Picture 5"/>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724128" y="5229200"/>
            <a:ext cx="1739061" cy="5760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4148" name="Picture 4" descr="edubase"/>
          <p:cNvPicPr>
            <a:picLocks noChangeAspect="1" noChangeArrowheads="1"/>
          </p:cNvPicPr>
          <p:nvPr/>
        </p:nvPicPr>
        <p:blipFill>
          <a:blip r:embed="rId9" cstate="print"/>
          <a:srcRect/>
          <a:stretch>
            <a:fillRect/>
          </a:stretch>
        </p:blipFill>
        <p:spPr bwMode="auto">
          <a:xfrm>
            <a:off x="5436096" y="1268760"/>
            <a:ext cx="3707904" cy="741581"/>
          </a:xfrm>
          <a:prstGeom prst="rect">
            <a:avLst/>
          </a:prstGeom>
          <a:noFill/>
        </p:spPr>
      </p:pic>
      <p:sp>
        <p:nvSpPr>
          <p:cNvPr id="8" name="正方形/長方形 7"/>
          <p:cNvSpPr/>
          <p:nvPr/>
        </p:nvSpPr>
        <p:spPr>
          <a:xfrm>
            <a:off x="611560" y="5877272"/>
            <a:ext cx="1521570" cy="369332"/>
          </a:xfrm>
          <a:prstGeom prst="rect">
            <a:avLst/>
          </a:prstGeom>
        </p:spPr>
        <p:txBody>
          <a:bodyPr wrap="none">
            <a:spAutoFit/>
          </a:bodyPr>
          <a:lstStyle/>
          <a:p>
            <a:r>
              <a:rPr lang="en-US" altLang="ja-JP" dirty="0" smtClean="0"/>
              <a:t>twitter: @</a:t>
            </a:r>
            <a:r>
              <a:rPr lang="en-US" altLang="ja-JP" dirty="0" err="1" smtClean="0"/>
              <a:t>jxta</a:t>
            </a:r>
            <a:endParaRPr lang="ja-JP" altLang="en-US" dirty="0"/>
          </a:p>
        </p:txBody>
      </p:sp>
      <p:sp>
        <p:nvSpPr>
          <p:cNvPr id="9" name="正方形/長方形 8"/>
          <p:cNvSpPr/>
          <p:nvPr/>
        </p:nvSpPr>
        <p:spPr>
          <a:xfrm>
            <a:off x="5076056" y="1916832"/>
            <a:ext cx="2864887" cy="369332"/>
          </a:xfrm>
          <a:prstGeom prst="rect">
            <a:avLst/>
          </a:prstGeom>
        </p:spPr>
        <p:txBody>
          <a:bodyPr wrap="none">
            <a:spAutoFit/>
          </a:bodyPr>
          <a:lstStyle/>
          <a:p>
            <a:r>
              <a:rPr lang="en-US" altLang="ja-JP" dirty="0" smtClean="0">
                <a:hlinkClick r:id="rId10"/>
              </a:rPr>
              <a:t>http://start.ecloud.nii.ac.jp/</a:t>
            </a:r>
            <a:endParaRPr lang="ja-JP"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31DD22-6D40-4BD8-A1E2-36893FE94C5B}" type="slidenum">
              <a:rPr lang="ja-JP" altLang="en-US" smtClean="0">
                <a:latin typeface="HGP創英角ｺﾞｼｯｸUB" pitchFamily="50" charset="-128"/>
                <a:ea typeface="HGP創英角ｺﾞｼｯｸUB" pitchFamily="50" charset="-128"/>
              </a:rPr>
              <a:pPr fontAlgn="base">
                <a:spcBef>
                  <a:spcPct val="0"/>
                </a:spcBef>
                <a:spcAft>
                  <a:spcPct val="0"/>
                </a:spcAft>
              </a:pPr>
              <a:t>4</a:t>
            </a:fld>
            <a:endParaRPr lang="ja-JP" altLang="en-US" smtClean="0">
              <a:latin typeface="HGP創英角ｺﾞｼｯｸUB" pitchFamily="50" charset="-128"/>
              <a:ea typeface="HGP創英角ｺﾞｼｯｸUB" pitchFamily="50" charset="-128"/>
            </a:endParaRPr>
          </a:p>
        </p:txBody>
      </p:sp>
      <p:pic>
        <p:nvPicPr>
          <p:cNvPr id="26627" name="Picture 21" descr="e-Cloud-archive"/>
          <p:cNvPicPr>
            <a:picLocks noChangeAspect="1" noChangeArrowheads="1"/>
          </p:cNvPicPr>
          <p:nvPr/>
        </p:nvPicPr>
        <p:blipFill>
          <a:blip r:embed="rId2"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a:xfrm>
            <a:off x="428625" y="-171450"/>
            <a:ext cx="8229600" cy="1252538"/>
          </a:xfrm>
        </p:spPr>
        <p:txBody>
          <a:bodyPr/>
          <a:lstStyle/>
          <a:p>
            <a:pPr eaLnBrk="1" hangingPunct="1"/>
            <a:r>
              <a:rPr lang="ja-JP" altLang="en-US" sz="2800" smtClean="0">
                <a:latin typeface="HGP創英角ｺﾞｼｯｸUB" pitchFamily="50" charset="-128"/>
                <a:ea typeface="HGP創英角ｺﾞｼｯｸUB" pitchFamily="50" charset="-128"/>
              </a:rPr>
              <a:t>思う存分自分の</a:t>
            </a:r>
            <a:r>
              <a:rPr lang="ja-JP" altLang="en-US" sz="2800" smtClean="0">
                <a:solidFill>
                  <a:srgbClr val="FF0000"/>
                </a:solidFill>
                <a:latin typeface="HGP創英角ｺﾞｼｯｸUB" pitchFamily="50" charset="-128"/>
                <a:ea typeface="HGP創英角ｺﾞｼｯｸUB" pitchFamily="50" charset="-128"/>
              </a:rPr>
              <a:t>アイデアを試せる</a:t>
            </a:r>
            <a:r>
              <a:rPr lang="en-US" altLang="ja-JP" sz="2800" smtClean="0">
                <a:solidFill>
                  <a:srgbClr val="FF0000"/>
                </a:solidFill>
                <a:latin typeface="HGP創英角ｺﾞｼｯｸUB" pitchFamily="50" charset="-128"/>
                <a:ea typeface="HGP創英角ｺﾞｼｯｸUB" pitchFamily="50" charset="-128"/>
              </a:rPr>
              <a:t>IT</a:t>
            </a:r>
            <a:r>
              <a:rPr lang="ja-JP" altLang="en-US" sz="2800" smtClean="0">
                <a:solidFill>
                  <a:srgbClr val="FF0000"/>
                </a:solidFill>
                <a:latin typeface="HGP創英角ｺﾞｼｯｸUB" pitchFamily="50" charset="-128"/>
                <a:ea typeface="HGP創英角ｺﾞｼｯｸUB" pitchFamily="50" charset="-128"/>
              </a:rPr>
              <a:t>実験室</a:t>
            </a:r>
            <a:r>
              <a:rPr lang="ja-JP" altLang="en-US" sz="3200" smtClean="0">
                <a:latin typeface="HGP創英角ｺﾞｼｯｸUB" pitchFamily="50" charset="-128"/>
                <a:ea typeface="HGP創英角ｺﾞｼｯｸUB" pitchFamily="50" charset="-128"/>
              </a:rPr>
              <a:t/>
            </a:r>
            <a:br>
              <a:rPr lang="ja-JP" altLang="en-US" sz="3200" smtClean="0">
                <a:latin typeface="HGP創英角ｺﾞｼｯｸUB" pitchFamily="50" charset="-128"/>
                <a:ea typeface="HGP創英角ｺﾞｼｯｸUB" pitchFamily="50" charset="-128"/>
              </a:rPr>
            </a:br>
            <a:r>
              <a:rPr lang="en-US" altLang="ja-JP" sz="3200" smtClean="0">
                <a:latin typeface="HGP創英角ｺﾞｼｯｸUB" pitchFamily="50" charset="-128"/>
                <a:ea typeface="HGP創英角ｺﾞｼｯｸUB" pitchFamily="50" charset="-128"/>
              </a:rPr>
              <a:t>edubase Cloud</a:t>
            </a:r>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grpSp>
        <p:nvGrpSpPr>
          <p:cNvPr id="26630" name="Group 31"/>
          <p:cNvGrpSpPr>
            <a:grpSpLocks/>
          </p:cNvGrpSpPr>
          <p:nvPr/>
        </p:nvGrpSpPr>
        <p:grpSpPr bwMode="auto">
          <a:xfrm>
            <a:off x="323850" y="2749550"/>
            <a:ext cx="2063750" cy="584200"/>
            <a:chOff x="340" y="2115"/>
            <a:chExt cx="1300" cy="368"/>
          </a:xfrm>
        </p:grpSpPr>
        <p:sp>
          <p:nvSpPr>
            <p:cNvPr id="26653" name="AutoShape 6"/>
            <p:cNvSpPr>
              <a:spLocks noChangeArrowheads="1"/>
            </p:cNvSpPr>
            <p:nvPr/>
          </p:nvSpPr>
          <p:spPr bwMode="auto">
            <a:xfrm>
              <a:off x="340" y="2115"/>
              <a:ext cx="1270" cy="36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4" name="Rectangle 7"/>
            <p:cNvSpPr>
              <a:spLocks noChangeArrowheads="1"/>
            </p:cNvSpPr>
            <p:nvPr/>
          </p:nvSpPr>
          <p:spPr bwMode="auto">
            <a:xfrm>
              <a:off x="340" y="2115"/>
              <a:ext cx="1300"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他への影響を恐れずのびのび実験</a:t>
              </a:r>
            </a:p>
          </p:txBody>
        </p:sp>
      </p:grpSp>
      <p:sp>
        <p:nvSpPr>
          <p:cNvPr id="26631" name="AutoShape 8"/>
          <p:cNvSpPr>
            <a:spLocks noChangeArrowheads="1"/>
          </p:cNvSpPr>
          <p:nvPr/>
        </p:nvSpPr>
        <p:spPr bwMode="auto">
          <a:xfrm>
            <a:off x="6924675" y="2405063"/>
            <a:ext cx="2111375" cy="558800"/>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2" name="Rectangle 9"/>
          <p:cNvSpPr>
            <a:spLocks noChangeArrowheads="1"/>
          </p:cNvSpPr>
          <p:nvPr/>
        </p:nvSpPr>
        <p:spPr bwMode="auto">
          <a:xfrm>
            <a:off x="6948488" y="2389188"/>
            <a:ext cx="2087562"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基盤からアプリまですべてを改良可能</a:t>
            </a:r>
          </a:p>
        </p:txBody>
      </p:sp>
      <p:sp>
        <p:nvSpPr>
          <p:cNvPr id="26633" name="Rectangle 12"/>
          <p:cNvSpPr>
            <a:spLocks noChangeArrowheads="1"/>
          </p:cNvSpPr>
          <p:nvPr/>
        </p:nvSpPr>
        <p:spPr bwMode="auto">
          <a:xfrm>
            <a:off x="1590675" y="1165225"/>
            <a:ext cx="5600700" cy="425450"/>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400" u="sng">
                <a:latin typeface="HGP創英角ｺﾞｼｯｸUB" pitchFamily="50" charset="-128"/>
                <a:ea typeface="HGP創英角ｺﾞｼｯｸUB" pitchFamily="50" charset="-128"/>
              </a:rPr>
              <a:t>研究・教育のための</a:t>
            </a:r>
            <a:r>
              <a:rPr lang="ja-JP" altLang="en-US" sz="2400" u="sng">
                <a:solidFill>
                  <a:srgbClr val="990000"/>
                </a:solidFill>
                <a:latin typeface="HGP創英角ｺﾞｼｯｸUB" pitchFamily="50" charset="-128"/>
                <a:ea typeface="HGP創英角ｺﾞｼｯｸUB" pitchFamily="50" charset="-128"/>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①</a:t>
            </a:r>
            <a:r>
              <a:rPr lang="ja-JP" altLang="en-US">
                <a:solidFill>
                  <a:srgbClr val="FFFFFF"/>
                </a:solidFill>
                <a:latin typeface="HGP創英角ｺﾞｼｯｸUB" pitchFamily="50" charset="-128"/>
                <a:ea typeface="HGP創英角ｺﾞｼｯｸUB" pitchFamily="50" charset="-128"/>
              </a:rPr>
              <a:t>専有性</a:t>
            </a:r>
          </a:p>
        </p:txBody>
      </p:sp>
      <p:sp>
        <p:nvSpPr>
          <p:cNvPr id="26635" name="角丸四角形吹き出し 21"/>
          <p:cNvSpPr>
            <a:spLocks noChangeArrowheads="1"/>
          </p:cNvSpPr>
          <p:nvPr/>
        </p:nvSpPr>
        <p:spPr bwMode="auto">
          <a:xfrm>
            <a:off x="7308850" y="3036888"/>
            <a:ext cx="1373188" cy="504825"/>
          </a:xfrm>
          <a:prstGeom prst="wedgeRoundRectCallout">
            <a:avLst>
              <a:gd name="adj1" fmla="val -111505"/>
              <a:gd name="adj2" fmla="val 20755"/>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②</a:t>
            </a:r>
            <a:r>
              <a:rPr lang="ja-JP" altLang="en-US">
                <a:solidFill>
                  <a:srgbClr val="FFFFFF"/>
                </a:solidFill>
                <a:latin typeface="HGP創英角ｺﾞｼｯｸUB" pitchFamily="50" charset="-128"/>
                <a:ea typeface="HGP創英角ｺﾞｼｯｸUB" pitchFamily="50" charset="-128"/>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③</a:t>
            </a:r>
            <a:r>
              <a:rPr lang="ja-JP" altLang="en-US">
                <a:solidFill>
                  <a:srgbClr val="FFFFFF"/>
                </a:solidFill>
                <a:latin typeface="HGP創英角ｺﾞｼｯｸUB" pitchFamily="50" charset="-128"/>
                <a:ea typeface="HGP創英角ｺﾞｼｯｸUB" pitchFamily="50" charset="-128"/>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④</a:t>
            </a:r>
            <a:r>
              <a:rPr lang="ja-JP" altLang="en-US">
                <a:solidFill>
                  <a:srgbClr val="FFFFFF"/>
                </a:solidFill>
                <a:latin typeface="HGP創英角ｺﾞｼｯｸUB" pitchFamily="50" charset="-128"/>
                <a:ea typeface="HGP創英角ｺﾞｼｯｸUB" pitchFamily="50" charset="-128"/>
              </a:rPr>
              <a:t>保存性</a:t>
            </a:r>
          </a:p>
        </p:txBody>
      </p:sp>
      <p:sp>
        <p:nvSpPr>
          <p:cNvPr id="26639" name="AutoShape 18"/>
          <p:cNvSpPr>
            <a:spLocks noChangeArrowheads="1"/>
          </p:cNvSpPr>
          <p:nvPr/>
        </p:nvSpPr>
        <p:spPr bwMode="auto">
          <a:xfrm>
            <a:off x="4889500" y="5661025"/>
            <a:ext cx="2562225" cy="58578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0" name="Rectangle 19"/>
          <p:cNvSpPr>
            <a:spLocks noChangeArrowheads="1"/>
          </p:cNvSpPr>
          <p:nvPr/>
        </p:nvSpPr>
        <p:spPr bwMode="auto">
          <a:xfrm>
            <a:off x="5003800" y="5629275"/>
            <a:ext cx="2663825"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学術コミュニティ内で環境を検索・利活用</a:t>
            </a:r>
          </a:p>
        </p:txBody>
      </p:sp>
      <p:grpSp>
        <p:nvGrpSpPr>
          <p:cNvPr id="26641"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6652" name="Picture 27" descr="build1"/>
            <p:cNvPicPr>
              <a:picLocks noChangeAspect="1" noChangeArrowheads="1"/>
            </p:cNvPicPr>
            <p:nvPr/>
          </p:nvPicPr>
          <p:blipFill>
            <a:blip r:embed="rId3"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HGP創英角ｺﾞｼｯｸUB" pitchFamily="50" charset="-128"/>
                <a:ea typeface="HGP創英角ｺﾞｼｯｸUB" pitchFamily="50" charset="-128"/>
              </a:rPr>
              <a:t>外部クラウド</a:t>
            </a:r>
          </a:p>
        </p:txBody>
      </p:sp>
      <p:sp>
        <p:nvSpPr>
          <p:cNvPr id="26644" name="Rectangle 30"/>
          <p:cNvSpPr>
            <a:spLocks noChangeArrowheads="1"/>
          </p:cNvSpPr>
          <p:nvPr/>
        </p:nvSpPr>
        <p:spPr bwMode="auto">
          <a:xfrm>
            <a:off x="322263" y="5416550"/>
            <a:ext cx="2593975" cy="400110"/>
          </a:xfrm>
          <a:prstGeom prst="rect">
            <a:avLst/>
          </a:prstGeom>
          <a:noFill/>
          <a:ln w="9525">
            <a:noFill/>
            <a:miter lim="800000"/>
            <a:headEnd/>
            <a:tailEnd/>
          </a:ln>
        </p:spPr>
        <p:txBody>
          <a:bodyPr>
            <a:spAutoFit/>
          </a:bodyPr>
          <a:lstStyle/>
          <a:p>
            <a:r>
              <a:rPr lang="ja-JP" altLang="en-US" sz="1000" dirty="0">
                <a:latin typeface="HGP創英角ｺﾞｼｯｸUB" pitchFamily="50" charset="-128"/>
                <a:ea typeface="HGP創英角ｺﾞｼｯｸUB" pitchFamily="50" charset="-128"/>
              </a:rPr>
              <a:t>参考：</a:t>
            </a:r>
          </a:p>
          <a:p>
            <a:r>
              <a:rPr lang="en-US" altLang="ja-JP" sz="1000" dirty="0" smtClean="0">
                <a:latin typeface="HGP創英角ｺﾞｼｯｸUB" pitchFamily="50" charset="-128"/>
                <a:ea typeface="HGP創英角ｺﾞｼｯｸUB" pitchFamily="50" charset="-128"/>
                <a:hlinkClick r:id="rId4"/>
              </a:rPr>
              <a:t>http</a:t>
            </a:r>
            <a:r>
              <a:rPr lang="en-US" altLang="ja-JP" sz="1000" dirty="0">
                <a:latin typeface="HGP創英角ｺﾞｼｯｸUB" pitchFamily="50" charset="-128"/>
                <a:ea typeface="HGP創英角ｺﾞｼｯｸUB" pitchFamily="50" charset="-128"/>
                <a:hlinkClick r:id="rId4"/>
              </a:rPr>
              <a:t>://grace-center.jp/prj_educloud.html</a:t>
            </a:r>
            <a:endParaRPr lang="en-US" altLang="ja-JP" sz="1000" dirty="0">
              <a:latin typeface="HGP創英角ｺﾞｼｯｸUB" pitchFamily="50" charset="-128"/>
              <a:ea typeface="HGP創英角ｺﾞｼｯｸUB" pitchFamily="50" charset="-128"/>
            </a:endParaRPr>
          </a:p>
        </p:txBody>
      </p:sp>
      <p:grpSp>
        <p:nvGrpSpPr>
          <p:cNvPr id="26645" name="Group 32"/>
          <p:cNvGrpSpPr>
            <a:grpSpLocks/>
          </p:cNvGrpSpPr>
          <p:nvPr/>
        </p:nvGrpSpPr>
        <p:grpSpPr bwMode="auto">
          <a:xfrm>
            <a:off x="107950" y="4797425"/>
            <a:ext cx="1471613" cy="581025"/>
            <a:chOff x="683" y="3385"/>
            <a:chExt cx="927" cy="366"/>
          </a:xfrm>
        </p:grpSpPr>
        <p:sp>
          <p:nvSpPr>
            <p:cNvPr id="26646" name="AutoShape 10"/>
            <p:cNvSpPr>
              <a:spLocks noChangeArrowheads="1"/>
            </p:cNvSpPr>
            <p:nvPr/>
          </p:nvSpPr>
          <p:spPr bwMode="auto">
            <a:xfrm>
              <a:off x="683" y="3387"/>
              <a:ext cx="882" cy="364"/>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7" name="Rectangle 11"/>
            <p:cNvSpPr>
              <a:spLocks noChangeArrowheads="1"/>
            </p:cNvSpPr>
            <p:nvPr/>
          </p:nvSpPr>
          <p:spPr bwMode="auto">
            <a:xfrm>
              <a:off x="703" y="3385"/>
              <a:ext cx="907"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他のクラウドとの連携</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4313" y="214313"/>
            <a:ext cx="8229600" cy="582612"/>
          </a:xfrm>
        </p:spPr>
        <p:txBody>
          <a:bodyPr rtlCol="0">
            <a:normAutofit fontScale="90000"/>
          </a:bodyPr>
          <a:lstStyle/>
          <a:p>
            <a:pPr eaLnBrk="1" fontAlgn="auto" hangingPunct="1">
              <a:spcAft>
                <a:spcPts val="0"/>
              </a:spcAft>
              <a:defRPr/>
            </a:pPr>
            <a:r>
              <a:rPr lang="ja-JP" altLang="en-US" dirty="0" smtClean="0">
                <a:latin typeface="HGP創英角ｺﾞｼｯｸUB" pitchFamily="50" charset="-128"/>
                <a:ea typeface="HGP創英角ｺﾞｼｯｸUB" pitchFamily="50" charset="-128"/>
              </a:rPr>
              <a:t>マルチクラウドによる専有性確保</a:t>
            </a:r>
            <a:endParaRPr lang="ja-JP" altLang="en-US" dirty="0">
              <a:latin typeface="HGP創英角ｺﾞｼｯｸUB" pitchFamily="50" charset="-128"/>
              <a:ea typeface="HGP創英角ｺﾞｼｯｸUB" pitchFamily="50" charset="-128"/>
            </a:endParaRPr>
          </a:p>
        </p:txBody>
      </p:sp>
      <p:sp>
        <p:nvSpPr>
          <p:cNvPr id="28675"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EB47DB-FB7D-4694-AE85-C81690765DCE}" type="slidenum">
              <a:rPr lang="ja-JP" altLang="en-US" smtClean="0">
                <a:latin typeface="HGP創英角ｺﾞｼｯｸUB" pitchFamily="50" charset="-128"/>
                <a:ea typeface="HGP創英角ｺﾞｼｯｸUB" pitchFamily="50" charset="-128"/>
              </a:rPr>
              <a:pPr fontAlgn="base">
                <a:spcBef>
                  <a:spcPct val="0"/>
                </a:spcBef>
                <a:spcAft>
                  <a:spcPct val="0"/>
                </a:spcAft>
              </a:pPr>
              <a:t>5</a:t>
            </a:fld>
            <a:endParaRPr lang="ja-JP" altLang="en-US" smtClean="0">
              <a:latin typeface="HGP創英角ｺﾞｼｯｸUB" pitchFamily="50" charset="-128"/>
              <a:ea typeface="HGP創英角ｺﾞｼｯｸUB" pitchFamily="50" charset="-128"/>
            </a:endParaRPr>
          </a:p>
        </p:txBody>
      </p:sp>
      <p:pic>
        <p:nvPicPr>
          <p:cNvPr id="28676" name="Picture 4" descr="e-Cloud-simple"/>
          <p:cNvPicPr>
            <a:picLocks noChangeAspect="1" noChangeArrowheads="1"/>
          </p:cNvPicPr>
          <p:nvPr/>
        </p:nvPicPr>
        <p:blipFill>
          <a:blip r:embed="rId2" cstate="print"/>
          <a:srcRect/>
          <a:stretch>
            <a:fillRect/>
          </a:stretch>
        </p:blipFill>
        <p:spPr bwMode="auto">
          <a:xfrm>
            <a:off x="2339975" y="2112963"/>
            <a:ext cx="4321175" cy="3783012"/>
          </a:xfrm>
          <a:prstGeom prst="rect">
            <a:avLst/>
          </a:prstGeom>
          <a:noFill/>
          <a:ln w="9525">
            <a:noFill/>
            <a:miter lim="800000"/>
            <a:headEnd/>
            <a:tailEnd/>
          </a:ln>
        </p:spPr>
      </p:pic>
      <p:sp>
        <p:nvSpPr>
          <p:cNvPr id="28677" name="Line 5"/>
          <p:cNvSpPr>
            <a:spLocks noChangeShapeType="1"/>
          </p:cNvSpPr>
          <p:nvPr/>
        </p:nvSpPr>
        <p:spPr bwMode="auto">
          <a:xfrm>
            <a:off x="5003800" y="4062413"/>
            <a:ext cx="504825" cy="365125"/>
          </a:xfrm>
          <a:prstGeom prst="line">
            <a:avLst/>
          </a:prstGeom>
          <a:noFill/>
          <a:ln w="9525">
            <a:solidFill>
              <a:schemeClr val="tx1"/>
            </a:solidFill>
            <a:round/>
            <a:headEnd/>
            <a:tailEnd/>
          </a:ln>
        </p:spPr>
        <p:txBody>
          <a:bodyPr/>
          <a:lstStyle/>
          <a:p>
            <a:endParaRPr lang="ja-JP" altLang="en-US"/>
          </a:p>
        </p:txBody>
      </p:sp>
      <p:sp>
        <p:nvSpPr>
          <p:cNvPr id="28678" name="Text Box 6"/>
          <p:cNvSpPr txBox="1">
            <a:spLocks noChangeArrowheads="1"/>
          </p:cNvSpPr>
          <p:nvPr/>
        </p:nvSpPr>
        <p:spPr bwMode="auto">
          <a:xfrm>
            <a:off x="1979613" y="1071563"/>
            <a:ext cx="4000500" cy="461962"/>
          </a:xfrm>
          <a:prstGeom prst="rect">
            <a:avLst/>
          </a:prstGeom>
          <a:noFill/>
          <a:ln w="9525">
            <a:noFill/>
            <a:miter lim="800000"/>
            <a:headEnd/>
            <a:tailEnd/>
          </a:ln>
        </p:spPr>
        <p:txBody>
          <a:bodyPr wrap="none">
            <a:spAutoFit/>
          </a:bodyPr>
          <a:lstStyle/>
          <a:p>
            <a:r>
              <a:rPr lang="ja-JP" altLang="en-US" sz="2400" u="sng">
                <a:latin typeface="HGP創英角ｺﾞｼｯｸUB" pitchFamily="50" charset="-128"/>
                <a:ea typeface="HGP創英角ｺﾞｼｯｸUB" pitchFamily="50" charset="-128"/>
              </a:rPr>
              <a:t>１５セットのミニクラウドで構成</a:t>
            </a:r>
          </a:p>
        </p:txBody>
      </p:sp>
      <p:pic>
        <p:nvPicPr>
          <p:cNvPr id="28679" name="Picture 7" descr="MC900432610[1]"/>
          <p:cNvPicPr>
            <a:picLocks noChangeAspect="1" noChangeArrowheads="1"/>
          </p:cNvPicPr>
          <p:nvPr/>
        </p:nvPicPr>
        <p:blipFill>
          <a:blip r:embed="rId3" cstate="print"/>
          <a:srcRect/>
          <a:stretch>
            <a:fillRect/>
          </a:stretch>
        </p:blipFill>
        <p:spPr bwMode="auto">
          <a:xfrm>
            <a:off x="1476375" y="2328863"/>
            <a:ext cx="574675" cy="574675"/>
          </a:xfrm>
          <a:prstGeom prst="rect">
            <a:avLst/>
          </a:prstGeom>
          <a:noFill/>
          <a:ln w="9525">
            <a:noFill/>
            <a:miter lim="800000"/>
            <a:headEnd/>
            <a:tailEnd/>
          </a:ln>
        </p:spPr>
      </p:pic>
      <p:pic>
        <p:nvPicPr>
          <p:cNvPr id="28680" name="Picture 8" descr="MC900432611[1]"/>
          <p:cNvPicPr>
            <a:picLocks noChangeAspect="1" noChangeArrowheads="1"/>
          </p:cNvPicPr>
          <p:nvPr/>
        </p:nvPicPr>
        <p:blipFill>
          <a:blip r:embed="rId4" cstate="print"/>
          <a:srcRect/>
          <a:stretch>
            <a:fillRect/>
          </a:stretch>
        </p:blipFill>
        <p:spPr bwMode="auto">
          <a:xfrm>
            <a:off x="1116013" y="2838450"/>
            <a:ext cx="514350" cy="514350"/>
          </a:xfrm>
          <a:prstGeom prst="rect">
            <a:avLst/>
          </a:prstGeom>
          <a:noFill/>
          <a:ln w="9525">
            <a:noFill/>
            <a:miter lim="800000"/>
            <a:headEnd/>
            <a:tailEnd/>
          </a:ln>
        </p:spPr>
      </p:pic>
      <p:pic>
        <p:nvPicPr>
          <p:cNvPr id="28681" name="Picture 9" descr="MC900432612[1]"/>
          <p:cNvPicPr>
            <a:picLocks noChangeAspect="1" noChangeArrowheads="1"/>
          </p:cNvPicPr>
          <p:nvPr/>
        </p:nvPicPr>
        <p:blipFill>
          <a:blip r:embed="rId5" cstate="print"/>
          <a:srcRect/>
          <a:stretch>
            <a:fillRect/>
          </a:stretch>
        </p:blipFill>
        <p:spPr bwMode="auto">
          <a:xfrm>
            <a:off x="6588125" y="1901825"/>
            <a:ext cx="514350" cy="514350"/>
          </a:xfrm>
          <a:prstGeom prst="rect">
            <a:avLst/>
          </a:prstGeom>
          <a:noFill/>
          <a:ln w="9525">
            <a:noFill/>
            <a:miter lim="800000"/>
            <a:headEnd/>
            <a:tailEnd/>
          </a:ln>
        </p:spPr>
      </p:pic>
      <p:pic>
        <p:nvPicPr>
          <p:cNvPr id="28682" name="Picture 10" descr="MC900432609[1]"/>
          <p:cNvPicPr>
            <a:picLocks noChangeAspect="1" noChangeArrowheads="1"/>
          </p:cNvPicPr>
          <p:nvPr/>
        </p:nvPicPr>
        <p:blipFill>
          <a:blip r:embed="rId6" cstate="print"/>
          <a:srcRect/>
          <a:stretch>
            <a:fillRect/>
          </a:stretch>
        </p:blipFill>
        <p:spPr bwMode="auto">
          <a:xfrm>
            <a:off x="6084888" y="1830388"/>
            <a:ext cx="514350" cy="514350"/>
          </a:xfrm>
          <a:prstGeom prst="rect">
            <a:avLst/>
          </a:prstGeom>
          <a:noFill/>
          <a:ln w="9525">
            <a:noFill/>
            <a:miter lim="800000"/>
            <a:headEnd/>
            <a:tailEnd/>
          </a:ln>
        </p:spPr>
      </p:pic>
      <p:sp>
        <p:nvSpPr>
          <p:cNvPr id="28683" name="Oval 11"/>
          <p:cNvSpPr>
            <a:spLocks noChangeArrowheads="1"/>
          </p:cNvSpPr>
          <p:nvPr/>
        </p:nvSpPr>
        <p:spPr bwMode="auto">
          <a:xfrm>
            <a:off x="2484438" y="2689225"/>
            <a:ext cx="1150937" cy="1079500"/>
          </a:xfrm>
          <a:prstGeom prst="ellipse">
            <a:avLst/>
          </a:prstGeom>
          <a:noFill/>
          <a:ln w="28575">
            <a:solidFill>
              <a:srgbClr val="FF6600"/>
            </a:solidFill>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4" name="Line 12"/>
          <p:cNvSpPr>
            <a:spLocks noChangeShapeType="1"/>
          </p:cNvSpPr>
          <p:nvPr/>
        </p:nvSpPr>
        <p:spPr bwMode="auto">
          <a:xfrm>
            <a:off x="2051050" y="2760663"/>
            <a:ext cx="576263" cy="288925"/>
          </a:xfrm>
          <a:prstGeom prst="line">
            <a:avLst/>
          </a:prstGeom>
          <a:noFill/>
          <a:ln w="57150">
            <a:solidFill>
              <a:srgbClr val="008080"/>
            </a:solidFill>
            <a:round/>
            <a:headEnd/>
            <a:tailEnd type="arrow" w="med" len="med"/>
          </a:ln>
        </p:spPr>
        <p:txBody>
          <a:bodyPr/>
          <a:lstStyle/>
          <a:p>
            <a:endParaRPr lang="ja-JP" altLang="en-US"/>
          </a:p>
        </p:txBody>
      </p:sp>
      <p:sp>
        <p:nvSpPr>
          <p:cNvPr id="28685" name="Line 13"/>
          <p:cNvSpPr>
            <a:spLocks noChangeShapeType="1"/>
          </p:cNvSpPr>
          <p:nvPr/>
        </p:nvSpPr>
        <p:spPr bwMode="auto">
          <a:xfrm>
            <a:off x="1619250" y="3198813"/>
            <a:ext cx="1008063" cy="138112"/>
          </a:xfrm>
          <a:prstGeom prst="line">
            <a:avLst/>
          </a:prstGeom>
          <a:noFill/>
          <a:ln w="57150">
            <a:solidFill>
              <a:srgbClr val="008080"/>
            </a:solidFill>
            <a:round/>
            <a:headEnd/>
            <a:tailEnd type="arrow" w="med" len="med"/>
          </a:ln>
        </p:spPr>
        <p:txBody>
          <a:bodyPr/>
          <a:lstStyle/>
          <a:p>
            <a:endParaRPr lang="ja-JP" altLang="en-US"/>
          </a:p>
        </p:txBody>
      </p:sp>
      <p:sp>
        <p:nvSpPr>
          <p:cNvPr id="28686" name="角丸四角形吹き出し 21"/>
          <p:cNvSpPr>
            <a:spLocks noChangeArrowheads="1"/>
          </p:cNvSpPr>
          <p:nvPr/>
        </p:nvSpPr>
        <p:spPr bwMode="auto">
          <a:xfrm>
            <a:off x="539750" y="4133850"/>
            <a:ext cx="1571625" cy="785813"/>
          </a:xfrm>
          <a:prstGeom prst="wedgeRoundRectCallout">
            <a:avLst>
              <a:gd name="adj1" fmla="val 95856"/>
              <a:gd name="adj2" fmla="val -122120"/>
              <a:gd name="adj3" fmla="val 16667"/>
            </a:avLst>
          </a:prstGeom>
          <a:solidFill>
            <a:srgbClr val="3366FF"/>
          </a:solidFill>
          <a:ln w="25400" algn="ctr">
            <a:solidFill>
              <a:srgbClr val="385D8A"/>
            </a:solidFill>
            <a:miter lim="800000"/>
            <a:headEnd/>
            <a:tailEnd/>
          </a:ln>
        </p:spPr>
        <p:txBody>
          <a:bodyPr anchor="ctr"/>
          <a:lstStyle/>
          <a:p>
            <a:pPr algn="ctr"/>
            <a:r>
              <a:rPr lang="en-US" altLang="ja-JP" sz="2400">
                <a:solidFill>
                  <a:srgbClr val="FFFFFF"/>
                </a:solidFill>
                <a:latin typeface="HGP創英角ｺﾞｼｯｸUB" pitchFamily="50" charset="-128"/>
                <a:ea typeface="HGP創英角ｺﾞｼｯｸUB" pitchFamily="50" charset="-128"/>
              </a:rPr>
              <a:t>①</a:t>
            </a:r>
            <a:r>
              <a:rPr lang="ja-JP" altLang="en-US" sz="2400">
                <a:solidFill>
                  <a:srgbClr val="FFFFFF"/>
                </a:solidFill>
                <a:latin typeface="HGP創英角ｺﾞｼｯｸUB" pitchFamily="50" charset="-128"/>
                <a:ea typeface="HGP創英角ｺﾞｼｯｸUB" pitchFamily="50" charset="-128"/>
              </a:rPr>
              <a:t>専有性</a:t>
            </a:r>
          </a:p>
        </p:txBody>
      </p:sp>
      <p:sp>
        <p:nvSpPr>
          <p:cNvPr id="28687" name="Text Box 15"/>
          <p:cNvSpPr txBox="1">
            <a:spLocks noChangeArrowheads="1"/>
          </p:cNvSpPr>
          <p:nvPr/>
        </p:nvSpPr>
        <p:spPr bwMode="auto">
          <a:xfrm>
            <a:off x="971550" y="3414713"/>
            <a:ext cx="1050925" cy="369887"/>
          </a:xfrm>
          <a:prstGeom prst="rect">
            <a:avLst/>
          </a:prstGeom>
          <a:noFill/>
          <a:ln w="9525">
            <a:noFill/>
            <a:miter lim="800000"/>
            <a:headEnd/>
            <a:tailEnd/>
          </a:ln>
        </p:spPr>
        <p:txBody>
          <a:bodyPr wrap="none">
            <a:spAutoFit/>
          </a:bodyPr>
          <a:lstStyle/>
          <a:p>
            <a:r>
              <a:rPr lang="ja-JP" altLang="en-US" u="sng">
                <a:latin typeface="HGP創英角ｺﾞｼｯｸUB" pitchFamily="50" charset="-128"/>
                <a:ea typeface="HGP創英角ｺﾞｼｯｸUB" pitchFamily="50" charset="-128"/>
              </a:rPr>
              <a:t>研究室Ａ</a:t>
            </a:r>
          </a:p>
        </p:txBody>
      </p:sp>
      <p:sp>
        <p:nvSpPr>
          <p:cNvPr id="28688" name="Text Box 16"/>
          <p:cNvSpPr txBox="1">
            <a:spLocks noChangeArrowheads="1"/>
          </p:cNvSpPr>
          <p:nvPr/>
        </p:nvSpPr>
        <p:spPr bwMode="auto">
          <a:xfrm>
            <a:off x="7108825" y="3192463"/>
            <a:ext cx="1098550" cy="366712"/>
          </a:xfrm>
          <a:prstGeom prst="rect">
            <a:avLst/>
          </a:prstGeom>
          <a:noFill/>
          <a:ln w="9525">
            <a:noFill/>
            <a:miter lim="800000"/>
            <a:headEnd/>
            <a:tailEnd/>
          </a:ln>
        </p:spPr>
        <p:txBody>
          <a:bodyPr wrap="none">
            <a:spAutoFit/>
          </a:bodyPr>
          <a:lstStyle/>
          <a:p>
            <a:r>
              <a:rPr lang="ja-JP" altLang="en-US" u="sng">
                <a:latin typeface="HGP創英角ｺﾞｼｯｸUB" pitchFamily="50" charset="-128"/>
                <a:ea typeface="HGP創英角ｺﾞｼｯｸUB" pitchFamily="50" charset="-128"/>
              </a:rPr>
              <a:t>研究室Ｃ</a:t>
            </a:r>
          </a:p>
        </p:txBody>
      </p:sp>
      <p:sp>
        <p:nvSpPr>
          <p:cNvPr id="28689" name="AutoShape 8"/>
          <p:cNvSpPr>
            <a:spLocks noChangeArrowheads="1"/>
          </p:cNvSpPr>
          <p:nvPr/>
        </p:nvSpPr>
        <p:spPr bwMode="auto">
          <a:xfrm>
            <a:off x="2195513" y="1974850"/>
            <a:ext cx="1728787" cy="647700"/>
          </a:xfrm>
          <a:prstGeom prst="foldedCorner">
            <a:avLst>
              <a:gd name="adj" fmla="val 12500"/>
            </a:avLst>
          </a:prstGeom>
          <a:solidFill>
            <a:srgbClr val="FFCCFF"/>
          </a:solidFill>
          <a:ln w="9525">
            <a:solidFill>
              <a:schemeClr val="tx1"/>
            </a:solidFill>
            <a:round/>
            <a:headEnd/>
            <a:tailEnd/>
          </a:ln>
        </p:spPr>
        <p:txBody>
          <a:bodyPr anchor="ctr"/>
          <a:lstStyle/>
          <a:p>
            <a:r>
              <a:rPr lang="ja-JP" altLang="en-US">
                <a:solidFill>
                  <a:srgbClr val="990000"/>
                </a:solidFill>
                <a:latin typeface="HGP創英角ｺﾞｼｯｸUB" pitchFamily="50" charset="-128"/>
                <a:ea typeface="HGP創英角ｺﾞｼｯｸUB" pitchFamily="50" charset="-128"/>
              </a:rPr>
              <a:t>研究室単位で専有可能</a:t>
            </a:r>
          </a:p>
        </p:txBody>
      </p:sp>
      <p:sp>
        <p:nvSpPr>
          <p:cNvPr id="28690" name="AutoShape 7"/>
          <p:cNvSpPr>
            <a:spLocks noChangeArrowheads="1"/>
          </p:cNvSpPr>
          <p:nvPr/>
        </p:nvSpPr>
        <p:spPr bwMode="auto">
          <a:xfrm>
            <a:off x="6072188" y="3702050"/>
            <a:ext cx="2676525" cy="642938"/>
          </a:xfrm>
          <a:prstGeom prst="foldedCorner">
            <a:avLst>
              <a:gd name="adj" fmla="val 12500"/>
            </a:avLst>
          </a:prstGeom>
          <a:solidFill>
            <a:srgbClr val="FFCCFF"/>
          </a:solidFill>
          <a:ln w="9525">
            <a:solidFill>
              <a:schemeClr val="tx1"/>
            </a:solidFill>
            <a:round/>
            <a:headEnd/>
            <a:tailEnd/>
          </a:ln>
        </p:spPr>
        <p:txBody>
          <a:bodyPr anchor="ctr"/>
          <a:lstStyle/>
          <a:p>
            <a:r>
              <a:rPr lang="ja-JP" altLang="en-US">
                <a:solidFill>
                  <a:srgbClr val="990000"/>
                </a:solidFill>
                <a:latin typeface="HGP創英角ｺﾞｼｯｸUB" pitchFamily="50" charset="-128"/>
                <a:ea typeface="HGP創英角ｺﾞｼｯｸUB" pitchFamily="50" charset="-128"/>
              </a:rPr>
              <a:t>コミュニティで共有させることも可能</a:t>
            </a:r>
          </a:p>
        </p:txBody>
      </p:sp>
      <p:pic>
        <p:nvPicPr>
          <p:cNvPr id="28691" name="Picture 19" descr="MC900432611[1]"/>
          <p:cNvPicPr>
            <a:picLocks noChangeAspect="1" noChangeArrowheads="1"/>
          </p:cNvPicPr>
          <p:nvPr/>
        </p:nvPicPr>
        <p:blipFill>
          <a:blip r:embed="rId4" cstate="print"/>
          <a:srcRect/>
          <a:stretch>
            <a:fillRect/>
          </a:stretch>
        </p:blipFill>
        <p:spPr bwMode="auto">
          <a:xfrm>
            <a:off x="7019925" y="2622550"/>
            <a:ext cx="514350" cy="514350"/>
          </a:xfrm>
          <a:prstGeom prst="rect">
            <a:avLst/>
          </a:prstGeom>
          <a:noFill/>
          <a:ln w="9525">
            <a:noFill/>
            <a:miter lim="800000"/>
            <a:headEnd/>
            <a:tailEnd/>
          </a:ln>
        </p:spPr>
      </p:pic>
      <p:sp>
        <p:nvSpPr>
          <p:cNvPr id="28692" name="Text Box 20"/>
          <p:cNvSpPr txBox="1">
            <a:spLocks noChangeArrowheads="1"/>
          </p:cNvSpPr>
          <p:nvPr/>
        </p:nvSpPr>
        <p:spPr bwMode="auto">
          <a:xfrm>
            <a:off x="7092950" y="2079625"/>
            <a:ext cx="1047750" cy="369888"/>
          </a:xfrm>
          <a:prstGeom prst="rect">
            <a:avLst/>
          </a:prstGeom>
          <a:noFill/>
          <a:ln w="9525">
            <a:noFill/>
            <a:miter lim="800000"/>
            <a:headEnd/>
            <a:tailEnd/>
          </a:ln>
        </p:spPr>
        <p:txBody>
          <a:bodyPr wrap="none">
            <a:spAutoFit/>
          </a:bodyPr>
          <a:lstStyle/>
          <a:p>
            <a:r>
              <a:rPr lang="ja-JP" altLang="en-US" u="sng">
                <a:latin typeface="HGP創英角ｺﾞｼｯｸUB" pitchFamily="50" charset="-128"/>
                <a:ea typeface="HGP創英角ｺﾞｼｯｸUB" pitchFamily="50" charset="-128"/>
              </a:rPr>
              <a:t>研究室Ｂ</a:t>
            </a:r>
          </a:p>
        </p:txBody>
      </p:sp>
      <p:sp>
        <p:nvSpPr>
          <p:cNvPr id="28693" name="Line 21"/>
          <p:cNvSpPr>
            <a:spLocks noChangeShapeType="1"/>
          </p:cNvSpPr>
          <p:nvPr/>
        </p:nvSpPr>
        <p:spPr bwMode="auto">
          <a:xfrm flipH="1">
            <a:off x="6084888" y="2406650"/>
            <a:ext cx="358775" cy="431800"/>
          </a:xfrm>
          <a:prstGeom prst="line">
            <a:avLst/>
          </a:prstGeom>
          <a:noFill/>
          <a:ln w="57150">
            <a:solidFill>
              <a:srgbClr val="008080"/>
            </a:solidFill>
            <a:round/>
            <a:headEnd/>
            <a:tailEnd type="arrow" w="med" len="med"/>
          </a:ln>
        </p:spPr>
        <p:txBody>
          <a:bodyPr/>
          <a:lstStyle/>
          <a:p>
            <a:endParaRPr lang="ja-JP" altLang="en-US"/>
          </a:p>
        </p:txBody>
      </p:sp>
      <p:sp>
        <p:nvSpPr>
          <p:cNvPr id="28694" name="Line 22"/>
          <p:cNvSpPr>
            <a:spLocks noChangeShapeType="1"/>
          </p:cNvSpPr>
          <p:nvPr/>
        </p:nvSpPr>
        <p:spPr bwMode="auto">
          <a:xfrm flipH="1">
            <a:off x="6227763" y="2909888"/>
            <a:ext cx="865187" cy="73025"/>
          </a:xfrm>
          <a:prstGeom prst="line">
            <a:avLst/>
          </a:prstGeom>
          <a:noFill/>
          <a:ln w="57150">
            <a:solidFill>
              <a:srgbClr val="008080"/>
            </a:solidFill>
            <a:round/>
            <a:headEnd/>
            <a:tailEnd type="arrow" w="med" len="med"/>
          </a:ln>
        </p:spPr>
        <p:txBody>
          <a:bodyPr/>
          <a:lstStyle/>
          <a:p>
            <a:endParaRPr lang="ja-JP" altLang="en-US"/>
          </a:p>
        </p:txBody>
      </p:sp>
      <p:sp>
        <p:nvSpPr>
          <p:cNvPr id="28695" name="AutoShape 23"/>
          <p:cNvSpPr>
            <a:spLocks noChangeArrowheads="1"/>
          </p:cNvSpPr>
          <p:nvPr/>
        </p:nvSpPr>
        <p:spPr bwMode="auto">
          <a:xfrm>
            <a:off x="971550" y="2190750"/>
            <a:ext cx="1152525" cy="1295400"/>
          </a:xfrm>
          <a:prstGeom prst="roundRect">
            <a:avLst>
              <a:gd name="adj" fmla="val 16667"/>
            </a:avLst>
          </a:prstGeom>
          <a:noFill/>
          <a:ln w="9525">
            <a:solidFill>
              <a:schemeClr val="tx1"/>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8696" name="Picture 24" descr="MC900432610[1]"/>
          <p:cNvPicPr>
            <a:picLocks noChangeAspect="1" noChangeArrowheads="1"/>
          </p:cNvPicPr>
          <p:nvPr/>
        </p:nvPicPr>
        <p:blipFill>
          <a:blip r:embed="rId3" cstate="print"/>
          <a:srcRect/>
          <a:stretch>
            <a:fillRect/>
          </a:stretch>
        </p:blipFill>
        <p:spPr bwMode="auto">
          <a:xfrm>
            <a:off x="7596188" y="2622550"/>
            <a:ext cx="574675" cy="574675"/>
          </a:xfrm>
          <a:prstGeom prst="rect">
            <a:avLst/>
          </a:prstGeom>
          <a:noFill/>
          <a:ln w="9525">
            <a:noFill/>
            <a:miter lim="800000"/>
            <a:headEnd/>
            <a:tailEnd/>
          </a:ln>
        </p:spPr>
      </p:pic>
      <p:sp>
        <p:nvSpPr>
          <p:cNvPr id="28697" name="AutoShape 25"/>
          <p:cNvSpPr>
            <a:spLocks noChangeArrowheads="1"/>
          </p:cNvSpPr>
          <p:nvPr/>
        </p:nvSpPr>
        <p:spPr bwMode="auto">
          <a:xfrm>
            <a:off x="6011863" y="1758950"/>
            <a:ext cx="1152525" cy="719138"/>
          </a:xfrm>
          <a:prstGeom prst="roundRect">
            <a:avLst>
              <a:gd name="adj" fmla="val 16667"/>
            </a:avLst>
          </a:prstGeom>
          <a:noFill/>
          <a:ln w="9525">
            <a:solidFill>
              <a:schemeClr val="tx1"/>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98" name="AutoShape 26"/>
          <p:cNvSpPr>
            <a:spLocks noChangeArrowheads="1"/>
          </p:cNvSpPr>
          <p:nvPr/>
        </p:nvSpPr>
        <p:spPr bwMode="auto">
          <a:xfrm>
            <a:off x="6948488" y="2549525"/>
            <a:ext cx="1368425" cy="719138"/>
          </a:xfrm>
          <a:prstGeom prst="roundRect">
            <a:avLst>
              <a:gd name="adj" fmla="val 16667"/>
            </a:avLst>
          </a:prstGeom>
          <a:noFill/>
          <a:ln w="9525">
            <a:solidFill>
              <a:schemeClr val="tx1"/>
            </a:solidFill>
            <a:prstDash val="sysDot"/>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 name="Rectangle 27"/>
          <p:cNvSpPr>
            <a:spLocks noChangeArrowheads="1"/>
          </p:cNvSpPr>
          <p:nvPr/>
        </p:nvSpPr>
        <p:spPr bwMode="auto">
          <a:xfrm>
            <a:off x="5219700" y="4422775"/>
            <a:ext cx="2190750" cy="896938"/>
          </a:xfrm>
          <a:prstGeom prst="rect">
            <a:avLst/>
          </a:prstGeom>
          <a:solidFill>
            <a:schemeClr val="bg2"/>
          </a:solid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ja-JP" altLang="en-US">
              <a:latin typeface="HGP創英角ｺﾞｼｯｸUB" pitchFamily="50" charset="-128"/>
              <a:ea typeface="HGP創英角ｺﾞｼｯｸUB" pitchFamily="50" charset="-128"/>
            </a:endParaRPr>
          </a:p>
        </p:txBody>
      </p:sp>
      <p:sp>
        <p:nvSpPr>
          <p:cNvPr id="28700" name="Text Box 28"/>
          <p:cNvSpPr txBox="1">
            <a:spLocks noChangeArrowheads="1"/>
          </p:cNvSpPr>
          <p:nvPr/>
        </p:nvSpPr>
        <p:spPr bwMode="auto">
          <a:xfrm>
            <a:off x="5292725" y="4456113"/>
            <a:ext cx="2241550" cy="825500"/>
          </a:xfrm>
          <a:prstGeom prst="rect">
            <a:avLst/>
          </a:prstGeom>
          <a:noFill/>
          <a:ln w="9525">
            <a:noFill/>
            <a:miter lim="800000"/>
            <a:headEnd/>
            <a:tailEnd/>
          </a:ln>
        </p:spPr>
        <p:txBody>
          <a:bodyPr>
            <a:spAutoFit/>
          </a:bodyPr>
          <a:lstStyle/>
          <a:p>
            <a:r>
              <a:rPr lang="ja-JP" altLang="en-US" sz="1600">
                <a:latin typeface="HGP創英角ｺﾞｼｯｸUB" pitchFamily="50" charset="-128"/>
                <a:ea typeface="HGP創英角ｺﾞｼｯｸUB" pitchFamily="50" charset="-128"/>
              </a:rPr>
              <a:t>ミニクラウド</a:t>
            </a:r>
          </a:p>
          <a:p>
            <a:r>
              <a:rPr lang="ja-JP" altLang="en-US" sz="1600">
                <a:latin typeface="HGP創英角ｺﾞｼｯｸUB" pitchFamily="50" charset="-128"/>
                <a:ea typeface="HGP創英角ｺﾞｼｯｸUB" pitchFamily="50" charset="-128"/>
              </a:rPr>
              <a:t>（１６ノード</a:t>
            </a:r>
            <a:r>
              <a:rPr lang="en-US" altLang="ja-JP" sz="1600">
                <a:latin typeface="HGP創英角ｺﾞｼｯｸUB" pitchFamily="50" charset="-128"/>
                <a:ea typeface="HGP創英角ｺﾞｼｯｸUB" pitchFamily="50" charset="-128"/>
              </a:rPr>
              <a:t>×</a:t>
            </a:r>
            <a:r>
              <a:rPr lang="ja-JP" altLang="en-US" sz="1600">
                <a:latin typeface="HGP創英角ｺﾞｼｯｸUB" pitchFamily="50" charset="-128"/>
                <a:ea typeface="HGP創英角ｺﾞｼｯｸUB" pitchFamily="50" charset="-128"/>
              </a:rPr>
              <a:t>１０セット、</a:t>
            </a:r>
          </a:p>
          <a:p>
            <a:r>
              <a:rPr lang="ja-JP" altLang="en-US" sz="1600">
                <a:latin typeface="HGP創英角ｺﾞｼｯｸUB" pitchFamily="50" charset="-128"/>
                <a:ea typeface="HGP創英角ｺﾞｼｯｸUB" pitchFamily="50" charset="-128"/>
              </a:rPr>
              <a:t>    ８ノード</a:t>
            </a:r>
            <a:r>
              <a:rPr lang="en-US" altLang="ja-JP" sz="1600">
                <a:latin typeface="HGP創英角ｺﾞｼｯｸUB" pitchFamily="50" charset="-128"/>
                <a:ea typeface="HGP創英角ｺﾞｼｯｸUB" pitchFamily="50" charset="-128"/>
              </a:rPr>
              <a:t>×</a:t>
            </a:r>
            <a:r>
              <a:rPr lang="ja-JP" altLang="en-US" sz="1600">
                <a:latin typeface="HGP創英角ｺﾞｼｯｸUB" pitchFamily="50" charset="-128"/>
                <a:ea typeface="HGP創英角ｺﾞｼｯｸUB" pitchFamily="50" charset="-128"/>
              </a:rPr>
              <a:t>５セット）</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AACC56-9A2A-4EE6-9CA0-F052539126BE}" type="slidenum">
              <a:rPr lang="ja-JP" altLang="en-US" smtClean="0">
                <a:latin typeface="HGP創英角ｺﾞｼｯｸUB" pitchFamily="50" charset="-128"/>
                <a:ea typeface="HGP創英角ｺﾞｼｯｸUB" pitchFamily="50" charset="-128"/>
              </a:rPr>
              <a:pPr fontAlgn="base">
                <a:spcBef>
                  <a:spcPct val="0"/>
                </a:spcBef>
                <a:spcAft>
                  <a:spcPct val="0"/>
                </a:spcAft>
              </a:pPr>
              <a:t>6</a:t>
            </a:fld>
            <a:endParaRPr lang="ja-JP" altLang="en-US" smtClean="0">
              <a:latin typeface="HGP創英角ｺﾞｼｯｸUB" pitchFamily="50" charset="-128"/>
              <a:ea typeface="HGP創英角ｺﾞｼｯｸUB" pitchFamily="50" charset="-128"/>
            </a:endParaRPr>
          </a:p>
        </p:txBody>
      </p:sp>
      <p:sp>
        <p:nvSpPr>
          <p:cNvPr id="29699" name="Freeform 2"/>
          <p:cNvSpPr>
            <a:spLocks/>
          </p:cNvSpPr>
          <p:nvPr/>
        </p:nvSpPr>
        <p:spPr bwMode="auto">
          <a:xfrm>
            <a:off x="2124075" y="1574800"/>
            <a:ext cx="5616575" cy="4321175"/>
          </a:xfrm>
          <a:custGeom>
            <a:avLst/>
            <a:gdLst>
              <a:gd name="T0" fmla="*/ 2147483647 w 3538"/>
              <a:gd name="T1" fmla="*/ 2147483647 h 2722"/>
              <a:gd name="T2" fmla="*/ 0 w 3538"/>
              <a:gd name="T3" fmla="*/ 2147483647 h 2722"/>
              <a:gd name="T4" fmla="*/ 2147483647 w 3538"/>
              <a:gd name="T5" fmla="*/ 0 h 2722"/>
              <a:gd name="T6" fmla="*/ 2147483647 w 3538"/>
              <a:gd name="T7" fmla="*/ 2147483647 h 2722"/>
              <a:gd name="T8" fmla="*/ 2147483647 w 3538"/>
              <a:gd name="T9" fmla="*/ 2147483647 h 2722"/>
              <a:gd name="T10" fmla="*/ 0 60000 65536"/>
              <a:gd name="T11" fmla="*/ 0 60000 65536"/>
              <a:gd name="T12" fmla="*/ 0 60000 65536"/>
              <a:gd name="T13" fmla="*/ 0 60000 65536"/>
              <a:gd name="T14" fmla="*/ 0 60000 65536"/>
              <a:gd name="T15" fmla="*/ 0 w 3538"/>
              <a:gd name="T16" fmla="*/ 0 h 2722"/>
              <a:gd name="T17" fmla="*/ 3538 w 3538"/>
              <a:gd name="T18" fmla="*/ 2722 h 2722"/>
            </a:gdLst>
            <a:ahLst/>
            <a:cxnLst>
              <a:cxn ang="T10">
                <a:pos x="T0" y="T1"/>
              </a:cxn>
              <a:cxn ang="T11">
                <a:pos x="T2" y="T3"/>
              </a:cxn>
              <a:cxn ang="T12">
                <a:pos x="T4" y="T5"/>
              </a:cxn>
              <a:cxn ang="T13">
                <a:pos x="T6" y="T7"/>
              </a:cxn>
              <a:cxn ang="T14">
                <a:pos x="T8" y="T9"/>
              </a:cxn>
            </a:cxnLst>
            <a:rect l="T15" t="T16" r="T17" b="T18"/>
            <a:pathLst>
              <a:path w="3538" h="2722">
                <a:moveTo>
                  <a:pt x="3493" y="2722"/>
                </a:moveTo>
                <a:lnTo>
                  <a:pt x="0" y="2541"/>
                </a:lnTo>
                <a:lnTo>
                  <a:pt x="3175" y="0"/>
                </a:lnTo>
                <a:lnTo>
                  <a:pt x="3538" y="2586"/>
                </a:lnTo>
                <a:lnTo>
                  <a:pt x="3493" y="2722"/>
                </a:lnTo>
                <a:close/>
              </a:path>
            </a:pathLst>
          </a:custGeom>
          <a:solidFill>
            <a:srgbClr val="FFCC99">
              <a:alpha val="59999"/>
            </a:srgbClr>
          </a:solidFill>
          <a:ln w="9525">
            <a:noFill/>
            <a:round/>
            <a:headEnd/>
            <a:tailEnd/>
          </a:ln>
        </p:spPr>
        <p:txBody>
          <a:bodyPr/>
          <a:lstStyle/>
          <a:p>
            <a:endParaRPr lang="ja-JP" altLang="en-US"/>
          </a:p>
        </p:txBody>
      </p:sp>
      <p:pic>
        <p:nvPicPr>
          <p:cNvPr id="29700" name="Picture 3" descr="mini-cloud"/>
          <p:cNvPicPr>
            <a:picLocks noChangeAspect="1" noChangeArrowheads="1"/>
          </p:cNvPicPr>
          <p:nvPr/>
        </p:nvPicPr>
        <p:blipFill>
          <a:blip r:embed="rId2" cstate="print"/>
          <a:srcRect/>
          <a:stretch>
            <a:fillRect/>
          </a:stretch>
        </p:blipFill>
        <p:spPr bwMode="auto">
          <a:xfrm>
            <a:off x="7380288" y="5535613"/>
            <a:ext cx="865187" cy="754062"/>
          </a:xfrm>
          <a:prstGeom prst="rect">
            <a:avLst/>
          </a:prstGeom>
          <a:noFill/>
          <a:ln w="9525">
            <a:noFill/>
            <a:miter lim="800000"/>
            <a:headEnd/>
            <a:tailEnd/>
          </a:ln>
        </p:spPr>
      </p:pic>
      <p:sp>
        <p:nvSpPr>
          <p:cNvPr id="29701" name="AutoShape 4"/>
          <p:cNvSpPr>
            <a:spLocks noChangeArrowheads="1"/>
          </p:cNvSpPr>
          <p:nvPr/>
        </p:nvSpPr>
        <p:spPr bwMode="auto">
          <a:xfrm>
            <a:off x="2052638" y="1543050"/>
            <a:ext cx="5122862" cy="4071938"/>
          </a:xfrm>
          <a:prstGeom prst="roundRect">
            <a:avLst>
              <a:gd name="adj" fmla="val 3505"/>
            </a:avLst>
          </a:prstGeom>
          <a:solidFill>
            <a:srgbClr val="FF6600">
              <a:alpha val="65097"/>
            </a:srgbClr>
          </a:solidFill>
          <a:ln w="9525">
            <a:solidFill>
              <a:srgbClr val="FFCC99"/>
            </a:solidFill>
            <a:round/>
            <a:headEnd/>
            <a:tailEnd/>
          </a:ln>
        </p:spPr>
        <p:txBody>
          <a:bodyPr wrap="none" anchor="ctr"/>
          <a:lstStyle/>
          <a:p>
            <a:endParaRPr lang="ja-JP" altLang="ja-JP" sz="1200">
              <a:latin typeface="HGP創英角ｺﾞｼｯｸUB" pitchFamily="50" charset="-128"/>
              <a:ea typeface="HGP創英角ｺﾞｼｯｸUB" pitchFamily="50" charset="-128"/>
            </a:endParaRPr>
          </a:p>
        </p:txBody>
      </p:sp>
      <p:sp>
        <p:nvSpPr>
          <p:cNvPr id="29702" name="AutoShape 10"/>
          <p:cNvSpPr>
            <a:spLocks noChangeArrowheads="1"/>
          </p:cNvSpPr>
          <p:nvPr/>
        </p:nvSpPr>
        <p:spPr bwMode="auto">
          <a:xfrm>
            <a:off x="2200275" y="2632075"/>
            <a:ext cx="4846638" cy="923925"/>
          </a:xfrm>
          <a:prstGeom prst="roundRect">
            <a:avLst>
              <a:gd name="adj" fmla="val 5940"/>
            </a:avLst>
          </a:prstGeom>
          <a:gradFill rotWithShape="1">
            <a:gsLst>
              <a:gs pos="0">
                <a:srgbClr val="FFFF00">
                  <a:alpha val="89998"/>
                </a:srgbClr>
              </a:gs>
              <a:gs pos="100000">
                <a:srgbClr val="EFB101">
                  <a:alpha val="89000"/>
                </a:srgbClr>
              </a:gs>
            </a:gsLst>
            <a:lin ang="2700000" scaled="1"/>
          </a:gradFill>
          <a:ln w="9525">
            <a:noFill/>
            <a:round/>
            <a:headEnd/>
            <a:tailEnd/>
          </a:ln>
        </p:spPr>
        <p:txBody>
          <a:bodyPr wrap="none"/>
          <a:lstStyle/>
          <a:p>
            <a:pPr eaLnBrk="0" hangingPunct="0"/>
            <a:r>
              <a:rPr lang="ja-JP" altLang="en-US" sz="1200">
                <a:latin typeface="HGP創英角ｺﾞｼｯｸUB" pitchFamily="50" charset="-128"/>
                <a:ea typeface="HGP創英角ｺﾞｼｯｸUB" pitchFamily="50" charset="-128"/>
              </a:rPr>
              <a:t>アプリケーション構築技術</a:t>
            </a:r>
          </a:p>
          <a:p>
            <a:endParaRPr lang="en-US" altLang="ja-JP" sz="1200">
              <a:latin typeface="HGP創英角ｺﾞｼｯｸUB" pitchFamily="50" charset="-128"/>
              <a:ea typeface="HGP創英角ｺﾞｼｯｸUB" pitchFamily="50" charset="-128"/>
            </a:endParaRPr>
          </a:p>
        </p:txBody>
      </p:sp>
      <p:sp>
        <p:nvSpPr>
          <p:cNvPr id="29703" name="AutoShape 15"/>
          <p:cNvSpPr>
            <a:spLocks noChangeArrowheads="1"/>
          </p:cNvSpPr>
          <p:nvPr/>
        </p:nvSpPr>
        <p:spPr bwMode="auto">
          <a:xfrm>
            <a:off x="2343150" y="2906713"/>
            <a:ext cx="1522413"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クラウド</a:t>
            </a:r>
          </a:p>
          <a:p>
            <a:pPr>
              <a:lnSpc>
                <a:spcPct val="80000"/>
              </a:lnSpc>
            </a:pPr>
            <a:r>
              <a:rPr lang="ja-JP" altLang="en-US" sz="1200">
                <a:latin typeface="HGP創英角ｺﾞｼｯｸUB" pitchFamily="50" charset="-128"/>
                <a:ea typeface="HGP創英角ｺﾞｼｯｸUB" pitchFamily="50" charset="-128"/>
              </a:rPr>
              <a:t>アプリケーションアーキテクチャ</a:t>
            </a:r>
          </a:p>
        </p:txBody>
      </p:sp>
      <p:sp>
        <p:nvSpPr>
          <p:cNvPr id="29704" name="AutoShape 21"/>
          <p:cNvSpPr>
            <a:spLocks noChangeArrowheads="1"/>
          </p:cNvSpPr>
          <p:nvPr/>
        </p:nvSpPr>
        <p:spPr bwMode="auto">
          <a:xfrm>
            <a:off x="2200275" y="3600450"/>
            <a:ext cx="4846638" cy="962025"/>
          </a:xfrm>
          <a:prstGeom prst="roundRect">
            <a:avLst>
              <a:gd name="adj" fmla="val 5940"/>
            </a:avLst>
          </a:prstGeom>
          <a:gradFill rotWithShape="1">
            <a:gsLst>
              <a:gs pos="0">
                <a:srgbClr val="FFFF00">
                  <a:alpha val="89998"/>
                </a:srgbClr>
              </a:gs>
              <a:gs pos="100000">
                <a:srgbClr val="EFB101">
                  <a:alpha val="89000"/>
                </a:srgbClr>
              </a:gs>
            </a:gsLst>
            <a:lin ang="2700000" scaled="1"/>
          </a:gradFill>
          <a:ln w="9525">
            <a:noFill/>
            <a:round/>
            <a:headEnd/>
            <a:tailEnd/>
          </a:ln>
        </p:spPr>
        <p:txBody>
          <a:bodyPr wrap="none"/>
          <a:lstStyle/>
          <a:p>
            <a:pPr eaLnBrk="0" hangingPunct="0"/>
            <a:r>
              <a:rPr lang="ja-JP" altLang="ja-JP" sz="1200">
                <a:latin typeface="HGP創英角ｺﾞｼｯｸUB" pitchFamily="50" charset="-128"/>
                <a:ea typeface="HGP創英角ｺﾞｼｯｸUB" pitchFamily="50" charset="-128"/>
              </a:rPr>
              <a:t>プラットフォーム</a:t>
            </a:r>
            <a:r>
              <a:rPr lang="ja-JP" altLang="en-US" sz="1200">
                <a:latin typeface="HGP創英角ｺﾞｼｯｸUB" pitchFamily="50" charset="-128"/>
                <a:ea typeface="HGP創英角ｺﾞｼｯｸUB" pitchFamily="50" charset="-128"/>
              </a:rPr>
              <a:t>構築技術</a:t>
            </a:r>
          </a:p>
          <a:p>
            <a:endParaRPr lang="en-US" altLang="ja-JP" sz="1200">
              <a:latin typeface="HGP創英角ｺﾞｼｯｸUB" pitchFamily="50" charset="-128"/>
              <a:ea typeface="HGP創英角ｺﾞｼｯｸUB" pitchFamily="50" charset="-128"/>
            </a:endParaRPr>
          </a:p>
        </p:txBody>
      </p:sp>
      <p:sp>
        <p:nvSpPr>
          <p:cNvPr id="29705" name="AutoShape 27"/>
          <p:cNvSpPr>
            <a:spLocks noChangeArrowheads="1"/>
          </p:cNvSpPr>
          <p:nvPr/>
        </p:nvSpPr>
        <p:spPr bwMode="auto">
          <a:xfrm>
            <a:off x="2200275" y="4600575"/>
            <a:ext cx="4846638" cy="922338"/>
          </a:xfrm>
          <a:prstGeom prst="roundRect">
            <a:avLst>
              <a:gd name="adj" fmla="val 5940"/>
            </a:avLst>
          </a:prstGeom>
          <a:gradFill rotWithShape="1">
            <a:gsLst>
              <a:gs pos="0">
                <a:srgbClr val="FFFF00">
                  <a:alpha val="89998"/>
                </a:srgbClr>
              </a:gs>
              <a:gs pos="100000">
                <a:srgbClr val="EFB101">
                  <a:alpha val="89000"/>
                </a:srgbClr>
              </a:gs>
            </a:gsLst>
            <a:lin ang="2700000" scaled="1"/>
          </a:gradFill>
          <a:ln w="9525">
            <a:noFill/>
            <a:round/>
            <a:headEnd/>
            <a:tailEnd/>
          </a:ln>
        </p:spPr>
        <p:txBody>
          <a:bodyPr wrap="none"/>
          <a:lstStyle/>
          <a:p>
            <a:r>
              <a:rPr lang="ja-JP" altLang="en-US" sz="1200">
                <a:latin typeface="HGP創英角ｺﾞｼｯｸUB" pitchFamily="50" charset="-128"/>
                <a:ea typeface="HGP創英角ｺﾞｼｯｸUB" pitchFamily="50" charset="-128"/>
              </a:rPr>
              <a:t>クラウド基盤構築技術</a:t>
            </a:r>
          </a:p>
        </p:txBody>
      </p:sp>
      <p:sp>
        <p:nvSpPr>
          <p:cNvPr id="29706" name="AutoShape 35"/>
          <p:cNvSpPr>
            <a:spLocks noChangeArrowheads="1"/>
          </p:cNvSpPr>
          <p:nvPr/>
        </p:nvSpPr>
        <p:spPr bwMode="auto">
          <a:xfrm>
            <a:off x="3911600" y="2906713"/>
            <a:ext cx="1522413"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クラウド</a:t>
            </a:r>
          </a:p>
          <a:p>
            <a:pPr>
              <a:lnSpc>
                <a:spcPct val="80000"/>
              </a:lnSpc>
            </a:pPr>
            <a:r>
              <a:rPr lang="ja-JP" altLang="en-US" sz="1200">
                <a:latin typeface="HGP創英角ｺﾞｼｯｸUB" pitchFamily="50" charset="-128"/>
                <a:ea typeface="HGP創英角ｺﾞｼｯｸUB" pitchFamily="50" charset="-128"/>
              </a:rPr>
              <a:t>アプリケーション</a:t>
            </a:r>
          </a:p>
          <a:p>
            <a:pPr>
              <a:lnSpc>
                <a:spcPct val="80000"/>
              </a:lnSpc>
            </a:pPr>
            <a:r>
              <a:rPr lang="ja-JP" altLang="en-US" sz="1200">
                <a:latin typeface="HGP創英角ｺﾞｼｯｸUB" pitchFamily="50" charset="-128"/>
                <a:ea typeface="HGP創英角ｺﾞｼｯｸUB" pitchFamily="50" charset="-128"/>
              </a:rPr>
              <a:t>開発技術 </a:t>
            </a:r>
          </a:p>
        </p:txBody>
      </p:sp>
      <p:sp>
        <p:nvSpPr>
          <p:cNvPr id="29707" name="AutoShape 36"/>
          <p:cNvSpPr>
            <a:spLocks noChangeArrowheads="1"/>
          </p:cNvSpPr>
          <p:nvPr/>
        </p:nvSpPr>
        <p:spPr bwMode="auto">
          <a:xfrm>
            <a:off x="5480050" y="2906713"/>
            <a:ext cx="1520825"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サービス</a:t>
            </a:r>
          </a:p>
          <a:p>
            <a:pPr>
              <a:lnSpc>
                <a:spcPct val="80000"/>
              </a:lnSpc>
            </a:pPr>
            <a:r>
              <a:rPr lang="ja-JP" altLang="en-US" sz="1200">
                <a:latin typeface="HGP創英角ｺﾞｼｯｸUB" pitchFamily="50" charset="-128"/>
                <a:ea typeface="HGP創英角ｺﾞｼｯｸUB" pitchFamily="50" charset="-128"/>
              </a:rPr>
              <a:t>連携技術 </a:t>
            </a:r>
          </a:p>
        </p:txBody>
      </p:sp>
      <p:sp>
        <p:nvSpPr>
          <p:cNvPr id="29708" name="AutoShape 38"/>
          <p:cNvSpPr>
            <a:spLocks noChangeArrowheads="1"/>
          </p:cNvSpPr>
          <p:nvPr/>
        </p:nvSpPr>
        <p:spPr bwMode="auto">
          <a:xfrm>
            <a:off x="2268538" y="3916363"/>
            <a:ext cx="1585912" cy="555625"/>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分散プロセッシング </a:t>
            </a:r>
          </a:p>
        </p:txBody>
      </p:sp>
      <p:sp>
        <p:nvSpPr>
          <p:cNvPr id="29709" name="AutoShape 39"/>
          <p:cNvSpPr>
            <a:spLocks noChangeArrowheads="1"/>
          </p:cNvSpPr>
          <p:nvPr/>
        </p:nvSpPr>
        <p:spPr bwMode="auto">
          <a:xfrm>
            <a:off x="3898900" y="3916363"/>
            <a:ext cx="1522413" cy="555625"/>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分散データベース</a:t>
            </a:r>
          </a:p>
        </p:txBody>
      </p:sp>
      <p:sp>
        <p:nvSpPr>
          <p:cNvPr id="29710" name="AutoShape 42"/>
          <p:cNvSpPr>
            <a:spLocks noChangeArrowheads="1"/>
          </p:cNvSpPr>
          <p:nvPr/>
        </p:nvSpPr>
        <p:spPr bwMode="auto">
          <a:xfrm>
            <a:off x="2332038" y="4878388"/>
            <a:ext cx="1522412"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仮想化技術</a:t>
            </a:r>
          </a:p>
        </p:txBody>
      </p:sp>
      <p:sp>
        <p:nvSpPr>
          <p:cNvPr id="29711" name="AutoShape 43"/>
          <p:cNvSpPr>
            <a:spLocks noChangeArrowheads="1"/>
          </p:cNvSpPr>
          <p:nvPr/>
        </p:nvSpPr>
        <p:spPr bwMode="auto">
          <a:xfrm>
            <a:off x="3898900" y="4878388"/>
            <a:ext cx="1522413"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運用・監視技術</a:t>
            </a:r>
          </a:p>
        </p:txBody>
      </p:sp>
      <p:sp>
        <p:nvSpPr>
          <p:cNvPr id="29712" name="AutoShape 44"/>
          <p:cNvSpPr>
            <a:spLocks noChangeArrowheads="1"/>
          </p:cNvSpPr>
          <p:nvPr/>
        </p:nvSpPr>
        <p:spPr bwMode="auto">
          <a:xfrm>
            <a:off x="5467350" y="4878388"/>
            <a:ext cx="1522413"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クラウド基盤技術</a:t>
            </a:r>
          </a:p>
        </p:txBody>
      </p:sp>
      <p:sp>
        <p:nvSpPr>
          <p:cNvPr id="29713" name="AutoShape 45"/>
          <p:cNvSpPr>
            <a:spLocks noChangeArrowheads="1"/>
          </p:cNvSpPr>
          <p:nvPr/>
        </p:nvSpPr>
        <p:spPr bwMode="auto">
          <a:xfrm>
            <a:off x="5467350" y="3916363"/>
            <a:ext cx="1522413" cy="555625"/>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クラウド運用技術</a:t>
            </a:r>
          </a:p>
        </p:txBody>
      </p:sp>
      <p:sp>
        <p:nvSpPr>
          <p:cNvPr id="29714" name="AutoShape 10"/>
          <p:cNvSpPr>
            <a:spLocks noChangeArrowheads="1"/>
          </p:cNvSpPr>
          <p:nvPr/>
        </p:nvSpPr>
        <p:spPr bwMode="auto">
          <a:xfrm>
            <a:off x="2203450" y="1679575"/>
            <a:ext cx="4846638" cy="925513"/>
          </a:xfrm>
          <a:prstGeom prst="roundRect">
            <a:avLst>
              <a:gd name="adj" fmla="val 5940"/>
            </a:avLst>
          </a:prstGeom>
          <a:solidFill>
            <a:srgbClr val="CC99FF"/>
          </a:solidFill>
          <a:ln w="9525">
            <a:noFill/>
            <a:round/>
            <a:headEnd/>
            <a:tailEnd/>
          </a:ln>
        </p:spPr>
        <p:txBody>
          <a:bodyPr wrap="none"/>
          <a:lstStyle/>
          <a:p>
            <a:pPr eaLnBrk="0" hangingPunct="0"/>
            <a:r>
              <a:rPr lang="ja-JP" altLang="en-US" sz="1200">
                <a:latin typeface="HGP創英角ｺﾞｼｯｸUB" pitchFamily="50" charset="-128"/>
                <a:ea typeface="HGP創英角ｺﾞｼｯｸUB" pitchFamily="50" charset="-128"/>
              </a:rPr>
              <a:t>学習用アプリケーション</a:t>
            </a:r>
          </a:p>
          <a:p>
            <a:endParaRPr lang="en-US" altLang="ja-JP" sz="1200">
              <a:latin typeface="HGP創英角ｺﾞｼｯｸUB" pitchFamily="50" charset="-128"/>
              <a:ea typeface="HGP創英角ｺﾞｼｯｸUB" pitchFamily="50" charset="-128"/>
            </a:endParaRPr>
          </a:p>
        </p:txBody>
      </p:sp>
      <p:sp>
        <p:nvSpPr>
          <p:cNvPr id="29715" name="AutoShape 15"/>
          <p:cNvSpPr>
            <a:spLocks noChangeArrowheads="1"/>
          </p:cNvSpPr>
          <p:nvPr/>
        </p:nvSpPr>
        <p:spPr bwMode="auto">
          <a:xfrm>
            <a:off x="2346325" y="1954213"/>
            <a:ext cx="1522413"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分散処理</a:t>
            </a:r>
          </a:p>
        </p:txBody>
      </p:sp>
      <p:sp>
        <p:nvSpPr>
          <p:cNvPr id="29716" name="AutoShape 35"/>
          <p:cNvSpPr>
            <a:spLocks noChangeArrowheads="1"/>
          </p:cNvSpPr>
          <p:nvPr/>
        </p:nvSpPr>
        <p:spPr bwMode="auto">
          <a:xfrm>
            <a:off x="3914775" y="1954213"/>
            <a:ext cx="1522413"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大規模モデル検証</a:t>
            </a:r>
          </a:p>
        </p:txBody>
      </p:sp>
      <p:sp>
        <p:nvSpPr>
          <p:cNvPr id="29717" name="AutoShape 36"/>
          <p:cNvSpPr>
            <a:spLocks noChangeArrowheads="1"/>
          </p:cNvSpPr>
          <p:nvPr/>
        </p:nvSpPr>
        <p:spPr bwMode="auto">
          <a:xfrm>
            <a:off x="5483225" y="1954213"/>
            <a:ext cx="1520825" cy="554037"/>
          </a:xfrm>
          <a:prstGeom prst="roundRect">
            <a:avLst>
              <a:gd name="adj" fmla="val 5940"/>
            </a:avLst>
          </a:prstGeom>
          <a:gradFill rotWithShape="1">
            <a:gsLst>
              <a:gs pos="0">
                <a:schemeClr val="bg1"/>
              </a:gs>
              <a:gs pos="100000">
                <a:srgbClr val="EBE6DB"/>
              </a:gs>
            </a:gsLst>
            <a:lin ang="2700000" scaled="1"/>
          </a:gradFill>
          <a:ln w="9525">
            <a:noFill/>
            <a:round/>
            <a:headEnd/>
            <a:tailEnd/>
          </a:ln>
        </p:spPr>
        <p:txBody>
          <a:bodyPr tIns="18000" bIns="0" anchor="ctr" anchorCtr="1"/>
          <a:lstStyle/>
          <a:p>
            <a:pPr>
              <a:lnSpc>
                <a:spcPct val="80000"/>
              </a:lnSpc>
            </a:pPr>
            <a:r>
              <a:rPr lang="ja-JP" altLang="en-US" sz="1200">
                <a:latin typeface="HGP創英角ｺﾞｼｯｸUB" pitchFamily="50" charset="-128"/>
                <a:ea typeface="HGP創英角ｺﾞｼｯｸUB" pitchFamily="50" charset="-128"/>
              </a:rPr>
              <a:t>商用クラウド連携</a:t>
            </a:r>
          </a:p>
        </p:txBody>
      </p:sp>
      <p:sp>
        <p:nvSpPr>
          <p:cNvPr id="24" name="角丸四角形吹き出し 23"/>
          <p:cNvSpPr/>
          <p:nvPr/>
        </p:nvSpPr>
        <p:spPr>
          <a:xfrm>
            <a:off x="7286625" y="2185988"/>
            <a:ext cx="1500188" cy="714375"/>
          </a:xfrm>
          <a:prstGeom prst="wedgeRoundRectCallout">
            <a:avLst>
              <a:gd name="adj1" fmla="val -81785"/>
              <a:gd name="adj2" fmla="val 100426"/>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n-US" altLang="ja-JP" sz="1100" dirty="0">
                <a:latin typeface="HGP創英角ｺﾞｼｯｸUB" pitchFamily="50" charset="-128"/>
                <a:ea typeface="HGP創英角ｺﾞｼｯｸUB" pitchFamily="50" charset="-128"/>
              </a:rPr>
              <a:t>Ruby On Rails, …</a:t>
            </a:r>
          </a:p>
        </p:txBody>
      </p:sp>
      <p:sp>
        <p:nvSpPr>
          <p:cNvPr id="25" name="角丸四角形吹き出し 24"/>
          <p:cNvSpPr/>
          <p:nvPr/>
        </p:nvSpPr>
        <p:spPr>
          <a:xfrm>
            <a:off x="428625" y="2400300"/>
            <a:ext cx="1500188" cy="571500"/>
          </a:xfrm>
          <a:prstGeom prst="wedgeRoundRectCallout">
            <a:avLst>
              <a:gd name="adj1" fmla="val 82447"/>
              <a:gd name="adj2" fmla="val 51834"/>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n-US" altLang="ja-JP" sz="1100" dirty="0">
                <a:latin typeface="HGP創英角ｺﾞｼｯｸUB" pitchFamily="50" charset="-128"/>
                <a:ea typeface="HGP創英角ｺﾞｼｯｸUB" pitchFamily="50" charset="-128"/>
              </a:rPr>
              <a:t>Grid GAIN, </a:t>
            </a:r>
          </a:p>
          <a:p>
            <a:pPr fontAlgn="auto">
              <a:spcBef>
                <a:spcPts val="0"/>
              </a:spcBef>
              <a:spcAft>
                <a:spcPts val="0"/>
              </a:spcAft>
              <a:defRPr/>
            </a:pPr>
            <a:r>
              <a:rPr lang="en-US" altLang="ja-JP" sz="1100" dirty="0" err="1">
                <a:latin typeface="HGP創英角ｺﾞｼｯｸUB" pitchFamily="50" charset="-128"/>
                <a:ea typeface="HGP創英角ｺﾞｼｯｸUB" pitchFamily="50" charset="-128"/>
              </a:rPr>
              <a:t>Hadoop</a:t>
            </a:r>
            <a:r>
              <a:rPr lang="en-US" altLang="ja-JP" sz="1100" dirty="0">
                <a:latin typeface="HGP創英角ｺﾞｼｯｸUB" pitchFamily="50" charset="-128"/>
                <a:ea typeface="HGP創英角ｺﾞｼｯｸUB" pitchFamily="50" charset="-128"/>
              </a:rPr>
              <a:t> (PIG, Hive), …</a:t>
            </a:r>
          </a:p>
        </p:txBody>
      </p:sp>
      <p:sp>
        <p:nvSpPr>
          <p:cNvPr id="29720" name="角丸四角形吹き出し 25"/>
          <p:cNvSpPr>
            <a:spLocks noChangeArrowheads="1"/>
          </p:cNvSpPr>
          <p:nvPr/>
        </p:nvSpPr>
        <p:spPr bwMode="auto">
          <a:xfrm>
            <a:off x="450850" y="3957638"/>
            <a:ext cx="1500188" cy="500062"/>
          </a:xfrm>
          <a:prstGeom prst="wedgeRoundRectCallout">
            <a:avLst>
              <a:gd name="adj1" fmla="val 74125"/>
              <a:gd name="adj2" fmla="val -11588"/>
              <a:gd name="adj3" fmla="val 16667"/>
            </a:avLst>
          </a:prstGeom>
          <a:solidFill>
            <a:schemeClr val="bg1"/>
          </a:solidFill>
          <a:ln w="19050" algn="ctr">
            <a:solidFill>
              <a:srgbClr val="17375E"/>
            </a:solidFill>
            <a:miter lim="800000"/>
            <a:headEnd/>
            <a:tailEnd/>
          </a:ln>
        </p:spPr>
        <p:txBody>
          <a:bodyPr anchor="ctr"/>
          <a:lstStyle/>
          <a:p>
            <a:r>
              <a:rPr lang="en-US" altLang="ja-JP" sz="1100">
                <a:solidFill>
                  <a:srgbClr val="000000"/>
                </a:solidFill>
                <a:latin typeface="HGP創英角ｺﾞｼｯｸUB" pitchFamily="50" charset="-128"/>
                <a:ea typeface="HGP創英角ｺﾞｼｯｸUB" pitchFamily="50" charset="-128"/>
              </a:rPr>
              <a:t>Hadoop </a:t>
            </a:r>
          </a:p>
          <a:p>
            <a:r>
              <a:rPr lang="en-US" altLang="ja-JP" sz="1100">
                <a:solidFill>
                  <a:srgbClr val="000000"/>
                </a:solidFill>
                <a:latin typeface="HGP創英角ｺﾞｼｯｸUB" pitchFamily="50" charset="-128"/>
                <a:ea typeface="HGP創英角ｺﾞｼｯｸUB" pitchFamily="50" charset="-128"/>
              </a:rPr>
              <a:t>Map-Reduce</a:t>
            </a:r>
          </a:p>
        </p:txBody>
      </p:sp>
      <p:sp>
        <p:nvSpPr>
          <p:cNvPr id="27" name="角丸四角形吹き出し 26"/>
          <p:cNvSpPr/>
          <p:nvPr/>
        </p:nvSpPr>
        <p:spPr>
          <a:xfrm>
            <a:off x="7286625" y="3614738"/>
            <a:ext cx="1500188" cy="500062"/>
          </a:xfrm>
          <a:prstGeom prst="wedgeRoundRectCallout">
            <a:avLst>
              <a:gd name="adj1" fmla="val -74448"/>
              <a:gd name="adj2" fmla="val 38168"/>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n-US" altLang="ja-JP" sz="1100" dirty="0" err="1">
                <a:latin typeface="HGP創英角ｺﾞｼｯｸUB" pitchFamily="50" charset="-128"/>
                <a:ea typeface="HGP創英角ｺﾞｼｯｸUB" pitchFamily="50" charset="-128"/>
              </a:rPr>
              <a:t>Wakame</a:t>
            </a:r>
            <a:r>
              <a:rPr lang="en-US" altLang="ja-JP" sz="1100" dirty="0">
                <a:latin typeface="HGP創英角ｺﾞｼｯｸUB" pitchFamily="50" charset="-128"/>
                <a:ea typeface="HGP創英角ｺﾞｼｯｸUB" pitchFamily="50" charset="-128"/>
              </a:rPr>
              <a:t> </a:t>
            </a:r>
          </a:p>
        </p:txBody>
      </p:sp>
      <p:sp>
        <p:nvSpPr>
          <p:cNvPr id="29722" name="角丸四角形吹き出し 27"/>
          <p:cNvSpPr>
            <a:spLocks noChangeArrowheads="1"/>
          </p:cNvSpPr>
          <p:nvPr/>
        </p:nvSpPr>
        <p:spPr bwMode="auto">
          <a:xfrm>
            <a:off x="7308850" y="4886325"/>
            <a:ext cx="1500188" cy="500063"/>
          </a:xfrm>
          <a:prstGeom prst="wedgeRoundRectCallout">
            <a:avLst>
              <a:gd name="adj1" fmla="val -74449"/>
              <a:gd name="adj2" fmla="val 11537"/>
              <a:gd name="adj3" fmla="val 16667"/>
            </a:avLst>
          </a:prstGeom>
          <a:solidFill>
            <a:schemeClr val="bg1"/>
          </a:solidFill>
          <a:ln w="19050" algn="ctr">
            <a:solidFill>
              <a:srgbClr val="17375E"/>
            </a:solidFill>
            <a:miter lim="800000"/>
            <a:headEnd/>
            <a:tailEnd/>
          </a:ln>
        </p:spPr>
        <p:txBody>
          <a:bodyPr anchor="ctr"/>
          <a:lstStyle/>
          <a:p>
            <a:r>
              <a:rPr lang="en-US" altLang="ja-JP" sz="1100">
                <a:solidFill>
                  <a:srgbClr val="000000"/>
                </a:solidFill>
                <a:latin typeface="HGP創英角ｺﾞｼｯｸUB" pitchFamily="50" charset="-128"/>
                <a:ea typeface="HGP創英角ｺﾞｼｯｸUB" pitchFamily="50" charset="-128"/>
              </a:rPr>
              <a:t>Eucalyptus</a:t>
            </a:r>
          </a:p>
        </p:txBody>
      </p:sp>
      <p:sp>
        <p:nvSpPr>
          <p:cNvPr id="29723" name="角丸四角形吹き出し 28"/>
          <p:cNvSpPr>
            <a:spLocks noChangeArrowheads="1"/>
          </p:cNvSpPr>
          <p:nvPr/>
        </p:nvSpPr>
        <p:spPr bwMode="auto">
          <a:xfrm>
            <a:off x="450850" y="5172075"/>
            <a:ext cx="1500188" cy="500063"/>
          </a:xfrm>
          <a:prstGeom prst="wedgeRoundRectCallout">
            <a:avLst>
              <a:gd name="adj1" fmla="val 83574"/>
              <a:gd name="adj2" fmla="val -39255"/>
              <a:gd name="adj3" fmla="val 16667"/>
            </a:avLst>
          </a:prstGeom>
          <a:solidFill>
            <a:schemeClr val="bg1"/>
          </a:solidFill>
          <a:ln w="19050" algn="ctr">
            <a:solidFill>
              <a:srgbClr val="17375E"/>
            </a:solidFill>
            <a:miter lim="800000"/>
            <a:headEnd/>
            <a:tailEnd/>
          </a:ln>
        </p:spPr>
        <p:txBody>
          <a:bodyPr anchor="ctr"/>
          <a:lstStyle/>
          <a:p>
            <a:r>
              <a:rPr lang="en-US" altLang="ja-JP" sz="1100">
                <a:solidFill>
                  <a:srgbClr val="000000"/>
                </a:solidFill>
                <a:latin typeface="HGP創英角ｺﾞｼｯｸUB" pitchFamily="50" charset="-128"/>
                <a:ea typeface="HGP創英角ｺﾞｼｯｸUB" pitchFamily="50" charset="-128"/>
              </a:rPr>
              <a:t>Xen/KVM</a:t>
            </a:r>
          </a:p>
        </p:txBody>
      </p:sp>
      <p:sp>
        <p:nvSpPr>
          <p:cNvPr id="29724" name="角丸四角形吹き出し 29"/>
          <p:cNvSpPr>
            <a:spLocks noChangeArrowheads="1"/>
          </p:cNvSpPr>
          <p:nvPr/>
        </p:nvSpPr>
        <p:spPr bwMode="auto">
          <a:xfrm>
            <a:off x="2665413" y="5672138"/>
            <a:ext cx="1785937" cy="500062"/>
          </a:xfrm>
          <a:prstGeom prst="wedgeRoundRectCallout">
            <a:avLst>
              <a:gd name="adj1" fmla="val 56755"/>
              <a:gd name="adj2" fmla="val -125556"/>
              <a:gd name="adj3" fmla="val 16667"/>
            </a:avLst>
          </a:prstGeom>
          <a:solidFill>
            <a:schemeClr val="bg1"/>
          </a:solidFill>
          <a:ln w="19050" algn="ctr">
            <a:solidFill>
              <a:srgbClr val="17375E"/>
            </a:solidFill>
            <a:miter lim="800000"/>
            <a:headEnd/>
            <a:tailEnd/>
          </a:ln>
        </p:spPr>
        <p:txBody>
          <a:bodyPr anchor="ctr"/>
          <a:lstStyle/>
          <a:p>
            <a:r>
              <a:rPr lang="en-US" altLang="ja-JP" sz="1100">
                <a:solidFill>
                  <a:srgbClr val="000000"/>
                </a:solidFill>
                <a:latin typeface="HGP創英角ｺﾞｼｯｸUB" pitchFamily="50" charset="-128"/>
                <a:ea typeface="HGP創英角ｺﾞｼｯｸUB" pitchFamily="50" charset="-128"/>
              </a:rPr>
              <a:t>Hinemos/ganglia</a:t>
            </a:r>
          </a:p>
        </p:txBody>
      </p:sp>
      <p:sp>
        <p:nvSpPr>
          <p:cNvPr id="29725" name="角丸四角形吹き出し 30"/>
          <p:cNvSpPr>
            <a:spLocks noChangeArrowheads="1"/>
          </p:cNvSpPr>
          <p:nvPr/>
        </p:nvSpPr>
        <p:spPr bwMode="auto">
          <a:xfrm>
            <a:off x="428625" y="4543425"/>
            <a:ext cx="1500188" cy="500063"/>
          </a:xfrm>
          <a:prstGeom prst="wedgeRoundRectCallout">
            <a:avLst>
              <a:gd name="adj1" fmla="val 188630"/>
              <a:gd name="adj2" fmla="val -93139"/>
              <a:gd name="adj3" fmla="val 16667"/>
            </a:avLst>
          </a:prstGeom>
          <a:solidFill>
            <a:schemeClr val="bg1"/>
          </a:solidFill>
          <a:ln w="19050" algn="ctr">
            <a:solidFill>
              <a:srgbClr val="17375E"/>
            </a:solidFill>
            <a:miter lim="800000"/>
            <a:headEnd/>
            <a:tailEnd/>
          </a:ln>
        </p:spPr>
        <p:txBody>
          <a:bodyPr anchor="ctr"/>
          <a:lstStyle/>
          <a:p>
            <a:r>
              <a:rPr lang="en-US" altLang="ja-JP" sz="1100">
                <a:solidFill>
                  <a:srgbClr val="000000"/>
                </a:solidFill>
                <a:latin typeface="HGP創英角ｺﾞｼｯｸUB" pitchFamily="50" charset="-128"/>
                <a:ea typeface="HGP創英角ｺﾞｼｯｸUB" pitchFamily="50" charset="-128"/>
              </a:rPr>
              <a:t>Hadoop</a:t>
            </a:r>
          </a:p>
          <a:p>
            <a:r>
              <a:rPr lang="en-US" altLang="ja-JP" sz="1100">
                <a:solidFill>
                  <a:srgbClr val="000000"/>
                </a:solidFill>
                <a:latin typeface="HGP創英角ｺﾞｼｯｸUB" pitchFamily="50" charset="-128"/>
                <a:ea typeface="HGP創英角ｺﾞｼｯｸUB" pitchFamily="50" charset="-128"/>
              </a:rPr>
              <a:t>Hbase/HDFS</a:t>
            </a:r>
          </a:p>
        </p:txBody>
      </p:sp>
      <p:sp>
        <p:nvSpPr>
          <p:cNvPr id="29726" name="角丸四角形吹き出し 31"/>
          <p:cNvSpPr>
            <a:spLocks noChangeArrowheads="1"/>
          </p:cNvSpPr>
          <p:nvPr/>
        </p:nvSpPr>
        <p:spPr bwMode="auto">
          <a:xfrm>
            <a:off x="450850" y="3314700"/>
            <a:ext cx="1500188" cy="500063"/>
          </a:xfrm>
          <a:prstGeom prst="wedgeRoundRectCallout">
            <a:avLst>
              <a:gd name="adj1" fmla="val 194292"/>
              <a:gd name="adj2" fmla="val -28060"/>
              <a:gd name="adj3" fmla="val 16667"/>
            </a:avLst>
          </a:prstGeom>
          <a:solidFill>
            <a:schemeClr val="bg1"/>
          </a:solidFill>
          <a:ln w="19050" algn="ctr">
            <a:solidFill>
              <a:srgbClr val="17375E"/>
            </a:solidFill>
            <a:miter lim="800000"/>
            <a:headEnd/>
            <a:tailEnd/>
          </a:ln>
        </p:spPr>
        <p:txBody>
          <a:bodyPr anchor="ctr"/>
          <a:lstStyle/>
          <a:p>
            <a:r>
              <a:rPr lang="en-US" altLang="ja-JP" sz="1100">
                <a:solidFill>
                  <a:srgbClr val="000000"/>
                </a:solidFill>
                <a:latin typeface="HGP創英角ｺﾞｼｯｸUB" pitchFamily="50" charset="-128"/>
                <a:ea typeface="HGP創英角ｺﾞｼｯｸUB" pitchFamily="50" charset="-128"/>
              </a:rPr>
              <a:t>Trac, SVN, Puppet</a:t>
            </a:r>
          </a:p>
        </p:txBody>
      </p:sp>
      <p:sp>
        <p:nvSpPr>
          <p:cNvPr id="29727" name="角丸四角形吹き出し 32"/>
          <p:cNvSpPr>
            <a:spLocks noChangeArrowheads="1"/>
          </p:cNvSpPr>
          <p:nvPr/>
        </p:nvSpPr>
        <p:spPr bwMode="auto">
          <a:xfrm>
            <a:off x="7215188" y="1289050"/>
            <a:ext cx="1571625" cy="611188"/>
          </a:xfrm>
          <a:prstGeom prst="wedgeRoundRectCallout">
            <a:avLst>
              <a:gd name="adj1" fmla="val -76162"/>
              <a:gd name="adj2" fmla="val 81431"/>
              <a:gd name="adj3" fmla="val 16667"/>
            </a:avLst>
          </a:prstGeom>
          <a:solidFill>
            <a:srgbClr val="3366FF"/>
          </a:solidFill>
          <a:ln w="25400" algn="ctr">
            <a:solidFill>
              <a:srgbClr val="385D8A"/>
            </a:solidFill>
            <a:miter lim="800000"/>
            <a:headEnd/>
            <a:tailEnd/>
          </a:ln>
        </p:spPr>
        <p:txBody>
          <a:bodyPr anchor="ctr"/>
          <a:lstStyle/>
          <a:p>
            <a:pPr algn="ctr"/>
            <a:r>
              <a:rPr lang="en-US" altLang="ja-JP" sz="2400">
                <a:solidFill>
                  <a:srgbClr val="FFFFFF"/>
                </a:solidFill>
                <a:latin typeface="HGP創英角ｺﾞｼｯｸUB" pitchFamily="50" charset="-128"/>
                <a:ea typeface="HGP創英角ｺﾞｼｯｸUB" pitchFamily="50" charset="-128"/>
              </a:rPr>
              <a:t>③</a:t>
            </a:r>
            <a:r>
              <a:rPr lang="ja-JP" altLang="en-US" sz="2400">
                <a:solidFill>
                  <a:srgbClr val="FFFFFF"/>
                </a:solidFill>
                <a:latin typeface="HGP創英角ｺﾞｼｯｸUB" pitchFamily="50" charset="-128"/>
                <a:ea typeface="HGP創英角ｺﾞｼｯｸUB" pitchFamily="50" charset="-128"/>
              </a:rPr>
              <a:t>連携性</a:t>
            </a:r>
          </a:p>
        </p:txBody>
      </p:sp>
      <p:sp>
        <p:nvSpPr>
          <p:cNvPr id="29728" name="角丸四角形吹き出し 33"/>
          <p:cNvSpPr>
            <a:spLocks noChangeArrowheads="1"/>
          </p:cNvSpPr>
          <p:nvPr/>
        </p:nvSpPr>
        <p:spPr bwMode="auto">
          <a:xfrm>
            <a:off x="7453313" y="4240213"/>
            <a:ext cx="1571625" cy="530225"/>
          </a:xfrm>
          <a:prstGeom prst="wedgeRoundRectCallout">
            <a:avLst>
              <a:gd name="adj1" fmla="val -84444"/>
              <a:gd name="adj2" fmla="val 79343"/>
              <a:gd name="adj3" fmla="val 16667"/>
            </a:avLst>
          </a:prstGeom>
          <a:solidFill>
            <a:srgbClr val="3366FF"/>
          </a:solidFill>
          <a:ln w="25400" algn="ctr">
            <a:solidFill>
              <a:srgbClr val="385D8A"/>
            </a:solidFill>
            <a:miter lim="800000"/>
            <a:headEnd/>
            <a:tailEnd/>
          </a:ln>
        </p:spPr>
        <p:txBody>
          <a:bodyPr anchor="ctr"/>
          <a:lstStyle/>
          <a:p>
            <a:pPr algn="ctr"/>
            <a:r>
              <a:rPr lang="en-US" altLang="ja-JP" sz="2400">
                <a:solidFill>
                  <a:srgbClr val="FFFFFF"/>
                </a:solidFill>
                <a:latin typeface="HGP創英角ｺﾞｼｯｸUB" pitchFamily="50" charset="-128"/>
                <a:ea typeface="HGP創英角ｺﾞｼｯｸUB" pitchFamily="50" charset="-128"/>
              </a:rPr>
              <a:t>②</a:t>
            </a:r>
            <a:r>
              <a:rPr lang="ja-JP" altLang="en-US" sz="2400">
                <a:solidFill>
                  <a:srgbClr val="FFFFFF"/>
                </a:solidFill>
                <a:latin typeface="HGP創英角ｺﾞｼｯｸUB" pitchFamily="50" charset="-128"/>
                <a:ea typeface="HGP創英角ｺﾞｼｯｸUB" pitchFamily="50" charset="-128"/>
              </a:rPr>
              <a:t>改変性</a:t>
            </a:r>
          </a:p>
        </p:txBody>
      </p:sp>
      <p:sp>
        <p:nvSpPr>
          <p:cNvPr id="29729" name="Text Box 32"/>
          <p:cNvSpPr txBox="1">
            <a:spLocks noChangeArrowheads="1"/>
          </p:cNvSpPr>
          <p:nvPr/>
        </p:nvSpPr>
        <p:spPr bwMode="auto">
          <a:xfrm>
            <a:off x="2339975" y="1143000"/>
            <a:ext cx="4265613" cy="461963"/>
          </a:xfrm>
          <a:prstGeom prst="rect">
            <a:avLst/>
          </a:prstGeom>
          <a:noFill/>
          <a:ln w="9525">
            <a:noFill/>
            <a:miter lim="800000"/>
            <a:headEnd/>
            <a:tailEnd/>
          </a:ln>
        </p:spPr>
        <p:txBody>
          <a:bodyPr wrap="none">
            <a:spAutoFit/>
          </a:bodyPr>
          <a:lstStyle/>
          <a:p>
            <a:r>
              <a:rPr lang="en-US" altLang="ja-JP" sz="2400" u="sng">
                <a:latin typeface="HGP創英角ｺﾞｼｯｸUB" pitchFamily="50" charset="-128"/>
                <a:ea typeface="HGP創英角ｺﾞｼｯｸUB" pitchFamily="50" charset="-128"/>
              </a:rPr>
              <a:t>edubase Cloud</a:t>
            </a:r>
            <a:r>
              <a:rPr lang="ja-JP" altLang="en-US" sz="2400" u="sng">
                <a:latin typeface="HGP創英角ｺﾞｼｯｸUB" pitchFamily="50" charset="-128"/>
                <a:ea typeface="HGP創英角ｺﾞｼｯｸUB" pitchFamily="50" charset="-128"/>
              </a:rPr>
              <a:t>のアーキテクチャ</a:t>
            </a:r>
          </a:p>
        </p:txBody>
      </p:sp>
      <p:sp>
        <p:nvSpPr>
          <p:cNvPr id="29730" name="タイトル 7"/>
          <p:cNvSpPr>
            <a:spLocks noGrp="1"/>
          </p:cNvSpPr>
          <p:nvPr>
            <p:ph type="title"/>
          </p:nvPr>
        </p:nvSpPr>
        <p:spPr>
          <a:xfrm>
            <a:off x="142875" y="260350"/>
            <a:ext cx="9001125" cy="439738"/>
          </a:xfrm>
        </p:spPr>
        <p:txBody>
          <a:bodyPr/>
          <a:lstStyle/>
          <a:p>
            <a:pPr eaLnBrk="1" hangingPunct="1"/>
            <a:r>
              <a:rPr lang="ja-JP" altLang="en-US" sz="3600" smtClean="0">
                <a:latin typeface="HGP創英角ｺﾞｼｯｸUB" pitchFamily="50" charset="-128"/>
                <a:ea typeface="HGP創英角ｺﾞｼｯｸUB" pitchFamily="50" charset="-128"/>
              </a:rPr>
              <a:t>オープンインタフェース・オープンソース採用</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730E8E-4030-4B54-8EB5-D816EB30C669}" type="slidenum">
              <a:rPr lang="ja-JP" altLang="en-US" smtClean="0">
                <a:latin typeface="HGP創英角ｺﾞｼｯｸUB" pitchFamily="50" charset="-128"/>
                <a:ea typeface="HGP創英角ｺﾞｼｯｸUB" pitchFamily="50" charset="-128"/>
              </a:rPr>
              <a:pPr fontAlgn="base">
                <a:spcBef>
                  <a:spcPct val="0"/>
                </a:spcBef>
                <a:spcAft>
                  <a:spcPct val="0"/>
                </a:spcAft>
              </a:pPr>
              <a:t>7</a:t>
            </a:fld>
            <a:endParaRPr lang="ja-JP" altLang="en-US" smtClean="0">
              <a:latin typeface="HGP創英角ｺﾞｼｯｸUB" pitchFamily="50" charset="-128"/>
              <a:ea typeface="HGP創英角ｺﾞｼｯｸUB" pitchFamily="50" charset="-128"/>
            </a:endParaRPr>
          </a:p>
        </p:txBody>
      </p:sp>
      <p:sp>
        <p:nvSpPr>
          <p:cNvPr id="30723" name="AutoShape 8"/>
          <p:cNvSpPr>
            <a:spLocks noChangeArrowheads="1"/>
          </p:cNvSpPr>
          <p:nvPr/>
        </p:nvSpPr>
        <p:spPr bwMode="auto">
          <a:xfrm>
            <a:off x="5435600" y="4741863"/>
            <a:ext cx="3529013" cy="1223962"/>
          </a:xfrm>
          <a:prstGeom prst="foldedCorner">
            <a:avLst>
              <a:gd name="adj" fmla="val 12500"/>
            </a:avLst>
          </a:prstGeom>
          <a:solidFill>
            <a:srgbClr val="FFCCFF"/>
          </a:solidFill>
          <a:ln w="9525">
            <a:solidFill>
              <a:schemeClr val="tx1"/>
            </a:solidFill>
            <a:round/>
            <a:headEnd/>
            <a:tailEnd/>
          </a:ln>
        </p:spPr>
        <p:txBody>
          <a:bodyPr anchor="ctr"/>
          <a:lstStyle/>
          <a:p>
            <a:endParaRPr lang="ja-JP" altLang="ja-JP" sz="2000">
              <a:solidFill>
                <a:srgbClr val="990000"/>
              </a:solidFill>
              <a:latin typeface="HGP創英角ｺﾞｼｯｸUB" pitchFamily="50" charset="-128"/>
              <a:ea typeface="HGP創英角ｺﾞｼｯｸUB" pitchFamily="50" charset="-128"/>
            </a:endParaRPr>
          </a:p>
        </p:txBody>
      </p:sp>
      <p:pic>
        <p:nvPicPr>
          <p:cNvPr id="30724" name="Picture 5"/>
          <p:cNvPicPr>
            <a:picLocks noChangeAspect="1" noChangeArrowheads="1"/>
          </p:cNvPicPr>
          <p:nvPr/>
        </p:nvPicPr>
        <p:blipFill>
          <a:blip r:embed="rId2" cstate="print"/>
          <a:srcRect/>
          <a:stretch>
            <a:fillRect/>
          </a:stretch>
        </p:blipFill>
        <p:spPr bwMode="auto">
          <a:xfrm>
            <a:off x="4427538" y="1214438"/>
            <a:ext cx="4365625" cy="2881312"/>
          </a:xfrm>
          <a:prstGeom prst="rect">
            <a:avLst/>
          </a:prstGeom>
          <a:noFill/>
          <a:ln w="9525">
            <a:noFill/>
            <a:miter lim="800000"/>
            <a:headEnd/>
            <a:tailEnd/>
          </a:ln>
        </p:spPr>
      </p:pic>
      <p:pic>
        <p:nvPicPr>
          <p:cNvPr id="30725" name="Picture 10" descr="e-Cloud-archive"/>
          <p:cNvPicPr>
            <a:picLocks noChangeAspect="1" noChangeArrowheads="1"/>
          </p:cNvPicPr>
          <p:nvPr/>
        </p:nvPicPr>
        <p:blipFill>
          <a:blip r:embed="rId3" cstate="print"/>
          <a:srcRect/>
          <a:stretch>
            <a:fillRect/>
          </a:stretch>
        </p:blipFill>
        <p:spPr bwMode="auto">
          <a:xfrm>
            <a:off x="250825" y="2293938"/>
            <a:ext cx="4968875" cy="3508375"/>
          </a:xfrm>
          <a:prstGeom prst="rect">
            <a:avLst/>
          </a:prstGeom>
          <a:noFill/>
          <a:ln w="9525">
            <a:noFill/>
            <a:miter lim="800000"/>
            <a:headEnd/>
            <a:tailEnd/>
          </a:ln>
        </p:spPr>
      </p:pic>
      <p:sp>
        <p:nvSpPr>
          <p:cNvPr id="30726" name="AutoShape 11"/>
          <p:cNvSpPr>
            <a:spLocks noChangeArrowheads="1"/>
          </p:cNvSpPr>
          <p:nvPr/>
        </p:nvSpPr>
        <p:spPr bwMode="auto">
          <a:xfrm rot="-2610959">
            <a:off x="5003800" y="3878263"/>
            <a:ext cx="1511300"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ja-JP" altLang="en-US"/>
          </a:p>
        </p:txBody>
      </p:sp>
      <p:sp>
        <p:nvSpPr>
          <p:cNvPr id="30727" name="Text Box 12"/>
          <p:cNvSpPr txBox="1">
            <a:spLocks noChangeArrowheads="1"/>
          </p:cNvSpPr>
          <p:nvPr/>
        </p:nvSpPr>
        <p:spPr bwMode="auto">
          <a:xfrm>
            <a:off x="5435600" y="4775200"/>
            <a:ext cx="3457575" cy="1190625"/>
          </a:xfrm>
          <a:prstGeom prst="rect">
            <a:avLst/>
          </a:prstGeom>
          <a:noFill/>
          <a:ln w="9525">
            <a:noFill/>
            <a:miter lim="800000"/>
            <a:headEnd/>
            <a:tailEnd/>
          </a:ln>
        </p:spPr>
        <p:txBody>
          <a:bodyPr>
            <a:spAutoFit/>
          </a:bodyPr>
          <a:lstStyle/>
          <a:p>
            <a:r>
              <a:rPr lang="ja-JP" altLang="en-US">
                <a:solidFill>
                  <a:srgbClr val="990000"/>
                </a:solidFill>
                <a:latin typeface="HGP創英角ｺﾞｼｯｸUB" pitchFamily="50" charset="-128"/>
                <a:ea typeface="HGP創英角ｺﾞｼｯｸUB" pitchFamily="50" charset="-128"/>
              </a:rPr>
              <a:t>例）ショッピングサイトのＩＴ環境を丸ごとアーカイブ、</a:t>
            </a:r>
          </a:p>
          <a:p>
            <a:r>
              <a:rPr lang="ja-JP" altLang="en-US">
                <a:solidFill>
                  <a:srgbClr val="990000"/>
                </a:solidFill>
                <a:latin typeface="HGP創英角ｺﾞｼｯｸUB" pitchFamily="50" charset="-128"/>
                <a:ea typeface="HGP創英角ｺﾞｼｯｸUB" pitchFamily="50" charset="-128"/>
              </a:rPr>
              <a:t>後輩がそれに推薦機能を追加し、バージョンアップ</a:t>
            </a:r>
          </a:p>
        </p:txBody>
      </p:sp>
      <p:sp>
        <p:nvSpPr>
          <p:cNvPr id="30728" name="角丸四角形吹き出し 21"/>
          <p:cNvSpPr>
            <a:spLocks noChangeArrowheads="1"/>
          </p:cNvSpPr>
          <p:nvPr/>
        </p:nvSpPr>
        <p:spPr bwMode="auto">
          <a:xfrm>
            <a:off x="3924300" y="5822950"/>
            <a:ext cx="1373188" cy="422275"/>
          </a:xfrm>
          <a:prstGeom prst="wedgeRoundRectCallout">
            <a:avLst>
              <a:gd name="adj1" fmla="val -47574"/>
              <a:gd name="adj2" fmla="val -161653"/>
              <a:gd name="adj3" fmla="val 16667"/>
            </a:avLst>
          </a:prstGeom>
          <a:solidFill>
            <a:srgbClr val="3366FF"/>
          </a:solidFill>
          <a:ln w="25400" algn="ctr">
            <a:solidFill>
              <a:srgbClr val="385D8A"/>
            </a:solidFill>
            <a:miter lim="800000"/>
            <a:headEnd/>
            <a:tailEnd/>
          </a:ln>
        </p:spPr>
        <p:txBody>
          <a:bodyPr anchor="ctr"/>
          <a:lstStyle/>
          <a:p>
            <a:pPr algn="ctr"/>
            <a:r>
              <a:rPr lang="en-US" altLang="ja-JP" sz="2000">
                <a:solidFill>
                  <a:srgbClr val="FFFFFF"/>
                </a:solidFill>
                <a:latin typeface="HGP創英角ｺﾞｼｯｸUB" pitchFamily="50" charset="-128"/>
                <a:ea typeface="HGP創英角ｺﾞｼｯｸUB" pitchFamily="50" charset="-128"/>
              </a:rPr>
              <a:t>④</a:t>
            </a:r>
            <a:r>
              <a:rPr lang="ja-JP" altLang="en-US" sz="2000">
                <a:solidFill>
                  <a:srgbClr val="FFFFFF"/>
                </a:solidFill>
                <a:latin typeface="HGP創英角ｺﾞｼｯｸUB" pitchFamily="50" charset="-128"/>
                <a:ea typeface="HGP創英角ｺﾞｼｯｸUB" pitchFamily="50" charset="-128"/>
              </a:rPr>
              <a:t>保存性</a:t>
            </a:r>
          </a:p>
        </p:txBody>
      </p:sp>
      <p:sp>
        <p:nvSpPr>
          <p:cNvPr id="30729" name="スライド番号プレースホルダー 2"/>
          <p:cNvSpPr txBox="1">
            <a:spLocks/>
          </p:cNvSpPr>
          <p:nvPr/>
        </p:nvSpPr>
        <p:spPr bwMode="auto">
          <a:xfrm>
            <a:off x="3990975" y="5907088"/>
            <a:ext cx="1162050" cy="365125"/>
          </a:xfrm>
          <a:prstGeom prst="rect">
            <a:avLst/>
          </a:prstGeom>
          <a:noFill/>
          <a:ln w="9525">
            <a:noFill/>
            <a:miter lim="800000"/>
            <a:headEnd/>
            <a:tailEnd/>
          </a:ln>
        </p:spPr>
        <p:txBody>
          <a:bodyPr anchor="ctr"/>
          <a:lstStyle/>
          <a:p>
            <a:pPr algn="r"/>
            <a:fld id="{BEE26BEA-25DB-4D92-B484-2918015F0F35}" type="slidenum">
              <a:rPr lang="ja-JP" altLang="en-US" sz="1000">
                <a:solidFill>
                  <a:schemeClr val="bg1"/>
                </a:solidFill>
                <a:latin typeface="HGP創英角ｺﾞｼｯｸUB" pitchFamily="50" charset="-128"/>
                <a:ea typeface="HGP創英角ｺﾞｼｯｸUB" pitchFamily="50" charset="-128"/>
              </a:rPr>
              <a:pPr algn="r"/>
              <a:t>7</a:t>
            </a:fld>
            <a:endParaRPr lang="en-US" altLang="ja-JP" sz="1000">
              <a:solidFill>
                <a:schemeClr val="bg1"/>
              </a:solidFill>
              <a:latin typeface="HGP創英角ｺﾞｼｯｸUB" pitchFamily="50" charset="-128"/>
              <a:ea typeface="HGP創英角ｺﾞｼｯｸUB" pitchFamily="50" charset="-128"/>
            </a:endParaRPr>
          </a:p>
        </p:txBody>
      </p:sp>
      <p:sp>
        <p:nvSpPr>
          <p:cNvPr id="12" name="Rectangle 4"/>
          <p:cNvSpPr>
            <a:spLocks noGrp="1" noChangeArrowheads="1"/>
          </p:cNvSpPr>
          <p:nvPr>
            <p:ph type="title"/>
          </p:nvPr>
        </p:nvSpPr>
        <p:spPr>
          <a:xfrm>
            <a:off x="457200" y="214313"/>
            <a:ext cx="8229600" cy="582612"/>
          </a:xfrm>
        </p:spPr>
        <p:txBody>
          <a:bodyPr rtlCol="0">
            <a:normAutofit fontScale="90000"/>
          </a:bodyPr>
          <a:lstStyle/>
          <a:p>
            <a:pPr eaLnBrk="1" fontAlgn="auto" hangingPunct="1">
              <a:spcAft>
                <a:spcPts val="0"/>
              </a:spcAft>
              <a:defRPr/>
            </a:pPr>
            <a:r>
              <a:rPr lang="ja-JP" altLang="en-US" sz="4000" dirty="0" smtClean="0">
                <a:latin typeface="HGP創英角ｺﾞｼｯｸUB" pitchFamily="50" charset="-128"/>
                <a:ea typeface="HGP創英角ｺﾞｼｯｸUB" pitchFamily="50" charset="-128"/>
              </a:rPr>
              <a:t>ＩＴ実験室をそのままアーカイブ、活用</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AAF406-7CBD-4B42-B2DF-3865D7FD9BF9}" type="slidenum">
              <a:rPr lang="ja-JP" altLang="en-US" smtClean="0">
                <a:latin typeface="HGP創英角ｺﾞｼｯｸUB" pitchFamily="50" charset="-128"/>
                <a:ea typeface="HGP創英角ｺﾞｼｯｸUB" pitchFamily="50" charset="-128"/>
              </a:rPr>
              <a:pPr fontAlgn="base">
                <a:spcBef>
                  <a:spcPct val="0"/>
                </a:spcBef>
                <a:spcAft>
                  <a:spcPct val="0"/>
                </a:spcAft>
              </a:pPr>
              <a:t>8</a:t>
            </a:fld>
            <a:endParaRPr lang="ja-JP" altLang="en-US" smtClean="0">
              <a:latin typeface="HGP創英角ｺﾞｼｯｸUB" pitchFamily="50" charset="-128"/>
              <a:ea typeface="HGP創英角ｺﾞｼｯｸUB" pitchFamily="50" charset="-128"/>
            </a:endParaRPr>
          </a:p>
        </p:txBody>
      </p:sp>
      <p:pic>
        <p:nvPicPr>
          <p:cNvPr id="31747" name="Picture 4" descr="server4"/>
          <p:cNvPicPr>
            <a:picLocks noChangeAspect="1" noChangeArrowheads="1"/>
          </p:cNvPicPr>
          <p:nvPr/>
        </p:nvPicPr>
        <p:blipFill>
          <a:blip r:embed="rId2" cstate="print"/>
          <a:srcRect/>
          <a:stretch>
            <a:fillRect/>
          </a:stretch>
        </p:blipFill>
        <p:spPr bwMode="auto">
          <a:xfrm>
            <a:off x="430213" y="1566863"/>
            <a:ext cx="5832475" cy="4479925"/>
          </a:xfrm>
          <a:prstGeom prst="rect">
            <a:avLst/>
          </a:prstGeom>
          <a:noFill/>
          <a:ln w="9525">
            <a:noFill/>
            <a:miter lim="800000"/>
            <a:headEnd/>
            <a:tailEnd/>
          </a:ln>
        </p:spPr>
      </p:pic>
      <p:sp>
        <p:nvSpPr>
          <p:cNvPr id="31748" name="正方形/長方形 4"/>
          <p:cNvSpPr>
            <a:spLocks noChangeArrowheads="1"/>
          </p:cNvSpPr>
          <p:nvPr/>
        </p:nvSpPr>
        <p:spPr bwMode="auto">
          <a:xfrm>
            <a:off x="1763713" y="1214438"/>
            <a:ext cx="5084762" cy="369887"/>
          </a:xfrm>
          <a:prstGeom prst="rect">
            <a:avLst/>
          </a:prstGeom>
          <a:noFill/>
          <a:ln w="9525">
            <a:noFill/>
            <a:miter lim="800000"/>
            <a:headEnd/>
            <a:tailEnd/>
          </a:ln>
        </p:spPr>
        <p:txBody>
          <a:bodyPr wrap="none">
            <a:spAutoFit/>
          </a:bodyPr>
          <a:lstStyle/>
          <a:p>
            <a:r>
              <a:rPr lang="en-US" altLang="ja-JP">
                <a:latin typeface="HGP創英角ｺﾞｼｯｸUB" pitchFamily="50" charset="-128"/>
                <a:ea typeface="HGP創英角ｺﾞｼｯｸUB" pitchFamily="50" charset="-128"/>
              </a:rPr>
              <a:t>200 nodes x 8 cores = 1,600 Virtual Machines </a:t>
            </a:r>
          </a:p>
        </p:txBody>
      </p:sp>
      <p:sp>
        <p:nvSpPr>
          <p:cNvPr id="31749" name="Text Box 6"/>
          <p:cNvSpPr txBox="1">
            <a:spLocks noChangeArrowheads="1"/>
          </p:cNvSpPr>
          <p:nvPr/>
        </p:nvSpPr>
        <p:spPr bwMode="auto">
          <a:xfrm>
            <a:off x="6227763" y="6021388"/>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
        <p:nvSpPr>
          <p:cNvPr id="31750" name="正方形/長方形 3"/>
          <p:cNvSpPr>
            <a:spLocks noChangeArrowheads="1"/>
          </p:cNvSpPr>
          <p:nvPr/>
        </p:nvSpPr>
        <p:spPr bwMode="auto">
          <a:xfrm>
            <a:off x="6540500" y="3208338"/>
            <a:ext cx="2622550" cy="276225"/>
          </a:xfrm>
          <a:prstGeom prst="rect">
            <a:avLst/>
          </a:prstGeom>
          <a:noFill/>
          <a:ln w="9525">
            <a:noFill/>
            <a:miter lim="800000"/>
            <a:headEnd/>
            <a:tailEnd/>
          </a:ln>
        </p:spPr>
        <p:txBody>
          <a:bodyPr wrap="none">
            <a:spAutoFit/>
          </a:bodyPr>
          <a:lstStyle/>
          <a:p>
            <a:r>
              <a:rPr lang="en-US" altLang="ja-JP" sz="1200">
                <a:latin typeface="HGP創英角ｺﾞｼｯｸUB" pitchFamily="50" charset="-128"/>
                <a:ea typeface="HGP創英角ｺﾞｼｯｸUB" pitchFamily="50" charset="-128"/>
              </a:rPr>
              <a:t>Xeon E5530 (2.40GHz) </a:t>
            </a:r>
            <a:r>
              <a:rPr lang="ja-JP" altLang="ja-JP" sz="1200">
                <a:latin typeface="HGP創英角ｺﾞｼｯｸUB" pitchFamily="50" charset="-128"/>
                <a:ea typeface="HGP創英角ｺﾞｼｯｸUB" pitchFamily="50" charset="-128"/>
              </a:rPr>
              <a:t>×</a:t>
            </a:r>
            <a:r>
              <a:rPr lang="en-US" altLang="ja-JP" sz="1200">
                <a:latin typeface="HGP創英角ｺﾞｼｯｸUB" pitchFamily="50" charset="-128"/>
                <a:ea typeface="HGP創英角ｺﾞｼｯｸUB" pitchFamily="50" charset="-128"/>
              </a:rPr>
              <a:t>2, 32GB</a:t>
            </a:r>
            <a:endParaRPr lang="ja-JP" altLang="en-US" sz="1200">
              <a:latin typeface="HGP創英角ｺﾞｼｯｸUB" pitchFamily="50" charset="-128"/>
              <a:ea typeface="HGP創英角ｺﾞｼｯｸUB" pitchFamily="50" charset="-128"/>
            </a:endParaRPr>
          </a:p>
        </p:txBody>
      </p:sp>
      <p:sp>
        <p:nvSpPr>
          <p:cNvPr id="31751" name="正方形/長方形 5"/>
          <p:cNvSpPr>
            <a:spLocks noChangeArrowheads="1"/>
          </p:cNvSpPr>
          <p:nvPr/>
        </p:nvSpPr>
        <p:spPr bwMode="auto">
          <a:xfrm>
            <a:off x="6457950" y="3000375"/>
            <a:ext cx="1846263" cy="277813"/>
          </a:xfrm>
          <a:prstGeom prst="rect">
            <a:avLst/>
          </a:prstGeom>
          <a:noFill/>
          <a:ln w="9525">
            <a:noFill/>
            <a:miter lim="800000"/>
            <a:headEnd/>
            <a:tailEnd/>
          </a:ln>
        </p:spPr>
        <p:txBody>
          <a:bodyPr wrap="none">
            <a:spAutoFit/>
          </a:bodyPr>
          <a:lstStyle/>
          <a:p>
            <a:r>
              <a:rPr lang="en-US" altLang="ja-JP" sz="1200">
                <a:latin typeface="HGP創英角ｺﾞｼｯｸUB" pitchFamily="50" charset="-128"/>
                <a:ea typeface="HGP創英角ｺﾞｼｯｸUB" pitchFamily="50" charset="-128"/>
              </a:rPr>
              <a:t>Dell</a:t>
            </a:r>
            <a:r>
              <a:rPr lang="ja-JP" altLang="ja-JP" sz="1200">
                <a:latin typeface="HGP創英角ｺﾞｼｯｸUB" pitchFamily="50" charset="-128"/>
                <a:ea typeface="HGP創英角ｺﾞｼｯｸUB" pitchFamily="50" charset="-128"/>
              </a:rPr>
              <a:t>社</a:t>
            </a:r>
            <a:r>
              <a:rPr lang="en-US" altLang="ja-JP" sz="1200">
                <a:latin typeface="HGP創英角ｺﾞｼｯｸUB" pitchFamily="50" charset="-128"/>
                <a:ea typeface="HGP創英角ｺﾞｼｯｸUB" pitchFamily="50" charset="-128"/>
              </a:rPr>
              <a:t> PowerEdge R710</a:t>
            </a:r>
            <a:endParaRPr lang="ja-JP" altLang="en-US" sz="1200">
              <a:latin typeface="HGP創英角ｺﾞｼｯｸUB" pitchFamily="50" charset="-128"/>
              <a:ea typeface="HGP創英角ｺﾞｼｯｸUB" pitchFamily="50" charset="-128"/>
            </a:endParaRPr>
          </a:p>
        </p:txBody>
      </p:sp>
      <p:pic>
        <p:nvPicPr>
          <p:cNvPr id="10" name="Picture 6" descr="H:\home\nobukazu\share\My Dropbox\dat\201007\NII-karuizawa-camp\DELL-PowerEdge-R710.jpg"/>
          <p:cNvPicPr>
            <a:picLocks noChangeAspect="1" noChangeArrowheads="1"/>
          </p:cNvPicPr>
          <p:nvPr/>
        </p:nvPicPr>
        <p:blipFill>
          <a:blip r:embed="rId3" cstate="print"/>
          <a:srcRect/>
          <a:stretch>
            <a:fillRect/>
          </a:stretch>
        </p:blipFill>
        <p:spPr bwMode="auto">
          <a:xfrm>
            <a:off x="6149975" y="2114550"/>
            <a:ext cx="2500313" cy="777875"/>
          </a:xfrm>
          <a:prstGeom prst="rect">
            <a:avLst/>
          </a:prstGeom>
          <a:ln>
            <a:noFill/>
          </a:ln>
          <a:effectLst>
            <a:outerShdw blurRad="292100" dist="139700" dir="2700000" algn="tl" rotWithShape="0">
              <a:srgbClr val="333333">
                <a:alpha val="65000"/>
              </a:srgbClr>
            </a:outerShdw>
          </a:effectLst>
          <a:extLst>
            <a:ext uri="{909E8E84-426E-40DD-AFC4-6F175D3DCCD1}"/>
          </a:extLst>
        </p:spPr>
      </p:pic>
      <p:cxnSp>
        <p:nvCxnSpPr>
          <p:cNvPr id="11" name="直線コネクタ 10"/>
          <p:cNvCxnSpPr/>
          <p:nvPr/>
        </p:nvCxnSpPr>
        <p:spPr>
          <a:xfrm flipV="1">
            <a:off x="5745163" y="2503488"/>
            <a:ext cx="404812" cy="496887"/>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12" name="正方形/長方形 11"/>
          <p:cNvSpPr/>
          <p:nvPr/>
        </p:nvSpPr>
        <p:spPr>
          <a:xfrm>
            <a:off x="6149975" y="2114550"/>
            <a:ext cx="2500313" cy="777875"/>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ja-JP" altLang="en-US">
              <a:latin typeface="HGP創英角ｺﾞｼｯｸUB" pitchFamily="50" charset="-128"/>
              <a:ea typeface="HGP創英角ｺﾞｼｯｸUB" pitchFamily="50" charset="-128"/>
            </a:endParaRPr>
          </a:p>
        </p:txBody>
      </p:sp>
      <p:sp>
        <p:nvSpPr>
          <p:cNvPr id="13" name="タイトル 7"/>
          <p:cNvSpPr>
            <a:spLocks noGrp="1"/>
          </p:cNvSpPr>
          <p:nvPr>
            <p:ph type="title"/>
          </p:nvPr>
        </p:nvSpPr>
        <p:spPr>
          <a:xfrm>
            <a:off x="457200" y="214313"/>
            <a:ext cx="8229600" cy="582612"/>
          </a:xfrm>
        </p:spPr>
        <p:txBody>
          <a:bodyPr rtlCol="0">
            <a:normAutofit fontScale="90000"/>
          </a:bodyPr>
          <a:lstStyle/>
          <a:p>
            <a:pPr eaLnBrk="1" fontAlgn="auto" hangingPunct="1">
              <a:spcAft>
                <a:spcPts val="0"/>
              </a:spcAft>
              <a:defRPr/>
            </a:pPr>
            <a:r>
              <a:rPr lang="en-US" altLang="ja-JP" dirty="0" smtClean="0">
                <a:latin typeface="HGP創英角ｺﾞｼｯｸUB" pitchFamily="50" charset="-128"/>
                <a:ea typeface="HGP創英角ｺﾞｼｯｸUB" pitchFamily="50" charset="-128"/>
              </a:rPr>
              <a:t>edubase Cloud</a:t>
            </a:r>
            <a:r>
              <a:rPr lang="ja-JP" altLang="en-US" dirty="0" smtClean="0">
                <a:latin typeface="HGP創英角ｺﾞｼｯｸUB" pitchFamily="50" charset="-128"/>
                <a:ea typeface="HGP創英角ｺﾞｼｯｸUB" pitchFamily="50" charset="-128"/>
              </a:rPr>
              <a:t> の外観</a:t>
            </a:r>
            <a:endParaRPr lang="ja-JP" altLang="en-US"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p:nvPr>
        </p:nvSpPr>
        <p:spPr/>
        <p:txBody>
          <a:bodyPr/>
          <a:lstStyle/>
          <a:p>
            <a:pPr>
              <a:defRPr/>
            </a:pPr>
            <a:r>
              <a:rPr lang="ja-JP" altLang="en-US" sz="3600" dirty="0" smtClean="0">
                <a:latin typeface="HGP創英角ｺﾞｼｯｸUB" pitchFamily="50" charset="-128"/>
                <a:ea typeface="HGP創英角ｺﾞｼｯｸUB" pitchFamily="50" charset="-128"/>
              </a:rPr>
              <a:t>学認によるユーザ登録手続き</a:t>
            </a:r>
            <a:endParaRPr lang="ja-JP" altLang="en-US" sz="3600" dirty="0" smtClean="0">
              <a:effectLst/>
              <a:latin typeface="HGP創英角ｺﾞｼｯｸUB" pitchFamily="50" charset="-128"/>
              <a:ea typeface="HGP創英角ｺﾞｼｯｸUB" pitchFamily="50" charset="-128"/>
            </a:endParaRPr>
          </a:p>
        </p:txBody>
      </p:sp>
      <p:pic>
        <p:nvPicPr>
          <p:cNvPr id="9" name="図 8" descr="application01.JPG"/>
          <p:cNvPicPr>
            <a:picLocks noChangeAspect="1"/>
          </p:cNvPicPr>
          <p:nvPr/>
        </p:nvPicPr>
        <p:blipFill>
          <a:blip r:embed="rId3" cstate="print"/>
          <a:stretch>
            <a:fillRect/>
          </a:stretch>
        </p:blipFill>
        <p:spPr>
          <a:xfrm>
            <a:off x="323530" y="1556792"/>
            <a:ext cx="2376262" cy="2045143"/>
          </a:xfrm>
          <a:prstGeom prst="rect">
            <a:avLst/>
          </a:prstGeom>
        </p:spPr>
      </p:pic>
      <p:pic>
        <p:nvPicPr>
          <p:cNvPr id="10" name="図 9" descr="application02.JPG"/>
          <p:cNvPicPr>
            <a:picLocks noChangeAspect="1"/>
          </p:cNvPicPr>
          <p:nvPr/>
        </p:nvPicPr>
        <p:blipFill>
          <a:blip r:embed="rId4" cstate="print"/>
          <a:stretch>
            <a:fillRect/>
          </a:stretch>
        </p:blipFill>
        <p:spPr>
          <a:xfrm>
            <a:off x="3419872" y="2492896"/>
            <a:ext cx="2232248" cy="1973896"/>
          </a:xfrm>
          <a:prstGeom prst="rect">
            <a:avLst/>
          </a:prstGeom>
        </p:spPr>
      </p:pic>
      <p:pic>
        <p:nvPicPr>
          <p:cNvPr id="39938" name="Picture 2"/>
          <p:cNvPicPr>
            <a:picLocks noChangeAspect="1" noChangeArrowheads="1"/>
          </p:cNvPicPr>
          <p:nvPr/>
        </p:nvPicPr>
        <p:blipFill>
          <a:blip r:embed="rId5" cstate="print"/>
          <a:srcRect/>
          <a:stretch>
            <a:fillRect/>
          </a:stretch>
        </p:blipFill>
        <p:spPr bwMode="auto">
          <a:xfrm>
            <a:off x="6372200" y="3717032"/>
            <a:ext cx="2376264" cy="2220854"/>
          </a:xfrm>
          <a:prstGeom prst="rect">
            <a:avLst/>
          </a:prstGeom>
          <a:noFill/>
          <a:ln w="9525">
            <a:noFill/>
            <a:miter lim="800000"/>
            <a:headEnd/>
            <a:tailEnd/>
          </a:ln>
        </p:spPr>
      </p:pic>
      <p:sp>
        <p:nvSpPr>
          <p:cNvPr id="12" name="AutoShape 11"/>
          <p:cNvSpPr>
            <a:spLocks noChangeArrowheads="1"/>
          </p:cNvSpPr>
          <p:nvPr/>
        </p:nvSpPr>
        <p:spPr bwMode="auto">
          <a:xfrm rot="2329049">
            <a:off x="2710942" y="2893450"/>
            <a:ext cx="711258" cy="347681"/>
          </a:xfrm>
          <a:custGeom>
            <a:avLst/>
            <a:gdLst>
              <a:gd name="T0" fmla="*/ 79306523 w 21600"/>
              <a:gd name="T1" fmla="*/ 0 h 21600"/>
              <a:gd name="T2" fmla="*/ 0 w 21600"/>
              <a:gd name="T3" fmla="*/ 4316001 h 21600"/>
              <a:gd name="T4" fmla="*/ 79306523 w 21600"/>
              <a:gd name="T5" fmla="*/ 8632001 h 21600"/>
              <a:gd name="T6" fmla="*/ 105742019 w 21600"/>
              <a:gd name="T7" fmla="*/ 431600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ja-JP" altLang="en-US"/>
          </a:p>
        </p:txBody>
      </p:sp>
      <p:sp>
        <p:nvSpPr>
          <p:cNvPr id="14" name="AutoShape 11"/>
          <p:cNvSpPr>
            <a:spLocks noChangeArrowheads="1"/>
          </p:cNvSpPr>
          <p:nvPr/>
        </p:nvSpPr>
        <p:spPr bwMode="auto">
          <a:xfrm rot="2329049">
            <a:off x="5682549" y="4336949"/>
            <a:ext cx="711258" cy="347681"/>
          </a:xfrm>
          <a:custGeom>
            <a:avLst/>
            <a:gdLst>
              <a:gd name="T0" fmla="*/ 79306523 w 21600"/>
              <a:gd name="T1" fmla="*/ 0 h 21600"/>
              <a:gd name="T2" fmla="*/ 0 w 21600"/>
              <a:gd name="T3" fmla="*/ 4316001 h 21600"/>
              <a:gd name="T4" fmla="*/ 79306523 w 21600"/>
              <a:gd name="T5" fmla="*/ 8632001 h 21600"/>
              <a:gd name="T6" fmla="*/ 105742019 w 21600"/>
              <a:gd name="T7" fmla="*/ 431600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ja-JP" altLang="en-US"/>
          </a:p>
        </p:txBody>
      </p:sp>
      <p:sp>
        <p:nvSpPr>
          <p:cNvPr id="15" name="テキスト ボックス 14"/>
          <p:cNvSpPr txBox="1"/>
          <p:nvPr/>
        </p:nvSpPr>
        <p:spPr>
          <a:xfrm>
            <a:off x="755576" y="3573016"/>
            <a:ext cx="1264513" cy="369332"/>
          </a:xfrm>
          <a:prstGeom prst="rect">
            <a:avLst/>
          </a:prstGeom>
          <a:noFill/>
        </p:spPr>
        <p:txBody>
          <a:bodyPr wrap="none" rtlCol="0">
            <a:spAutoFit/>
          </a:bodyPr>
          <a:lstStyle/>
          <a:p>
            <a:r>
              <a:rPr kumimoji="1" lang="en-US" altLang="ja-JP" sz="1800" b="0" dirty="0" smtClean="0">
                <a:latin typeface="Calibri" pitchFamily="34" charset="0"/>
              </a:rPr>
              <a:t>Home Page</a:t>
            </a:r>
            <a:endParaRPr kumimoji="1" lang="ja-JP" altLang="en-US" sz="1800" b="0" dirty="0">
              <a:latin typeface="Calibri" pitchFamily="34" charset="0"/>
            </a:endParaRPr>
          </a:p>
        </p:txBody>
      </p:sp>
      <p:sp>
        <p:nvSpPr>
          <p:cNvPr id="16" name="テキスト ボックス 15"/>
          <p:cNvSpPr txBox="1"/>
          <p:nvPr/>
        </p:nvSpPr>
        <p:spPr>
          <a:xfrm>
            <a:off x="3710942" y="4437112"/>
            <a:ext cx="1581138" cy="369332"/>
          </a:xfrm>
          <a:prstGeom prst="rect">
            <a:avLst/>
          </a:prstGeom>
          <a:noFill/>
        </p:spPr>
        <p:txBody>
          <a:bodyPr wrap="none" rtlCol="0">
            <a:spAutoFit/>
          </a:bodyPr>
          <a:lstStyle/>
          <a:p>
            <a:r>
              <a:rPr lang="en-US" altLang="ja-JP" sz="1800" b="0" dirty="0" smtClean="0">
                <a:latin typeface="Calibri" pitchFamily="34" charset="0"/>
              </a:rPr>
              <a:t>Authentication</a:t>
            </a:r>
            <a:endParaRPr kumimoji="1" lang="ja-JP" altLang="en-US" sz="1800" b="0" dirty="0">
              <a:latin typeface="Calibri" pitchFamily="34" charset="0"/>
            </a:endParaRPr>
          </a:p>
        </p:txBody>
      </p:sp>
      <p:sp>
        <p:nvSpPr>
          <p:cNvPr id="17" name="テキスト ボックス 16"/>
          <p:cNvSpPr txBox="1"/>
          <p:nvPr/>
        </p:nvSpPr>
        <p:spPr>
          <a:xfrm>
            <a:off x="6939884" y="5867980"/>
            <a:ext cx="1304524" cy="369332"/>
          </a:xfrm>
          <a:prstGeom prst="rect">
            <a:avLst/>
          </a:prstGeom>
          <a:noFill/>
        </p:spPr>
        <p:txBody>
          <a:bodyPr wrap="none" rtlCol="0">
            <a:spAutoFit/>
          </a:bodyPr>
          <a:lstStyle/>
          <a:p>
            <a:r>
              <a:rPr lang="en-US" altLang="ja-JP" sz="1800" b="0" dirty="0" smtClean="0">
                <a:latin typeface="Calibri" pitchFamily="34" charset="0"/>
              </a:rPr>
              <a:t>Registration</a:t>
            </a:r>
            <a:endParaRPr kumimoji="1" lang="ja-JP" altLang="en-US" sz="1800" b="0" dirty="0">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14467</TotalTime>
  <Words>1373</Words>
  <Application>Microsoft Office PowerPoint</Application>
  <PresentationFormat>画面に合わせる (4:3)</PresentationFormat>
  <Paragraphs>365</Paragraphs>
  <Slides>35</Slides>
  <Notes>12</Notes>
  <HiddenSlides>0</HiddenSlides>
  <MMClips>0</MMClips>
  <ScaleCrop>false</ScaleCrop>
  <HeadingPairs>
    <vt:vector size="4" baseType="variant">
      <vt:variant>
        <vt:lpstr>テーマ</vt:lpstr>
      </vt:variant>
      <vt:variant>
        <vt:i4>1</vt:i4>
      </vt:variant>
      <vt:variant>
        <vt:lpstr>スライド タイトル</vt:lpstr>
      </vt:variant>
      <vt:variant>
        <vt:i4>35</vt:i4>
      </vt:variant>
    </vt:vector>
  </HeadingPairs>
  <TitlesOfParts>
    <vt:vector size="36" baseType="lpstr">
      <vt:lpstr>Office テーマ</vt:lpstr>
      <vt:lpstr>教育クラウド edubase Cloudの 利用事例と運用</vt:lpstr>
      <vt:lpstr>スライド 2</vt:lpstr>
      <vt:lpstr>edubase Cloud の構成</vt:lpstr>
      <vt:lpstr>思う存分自分のアイデアを試せるIT実験室 edubase Cloud</vt:lpstr>
      <vt:lpstr>マルチクラウドによる専有性確保</vt:lpstr>
      <vt:lpstr>オープンインタフェース・オープンソース採用</vt:lpstr>
      <vt:lpstr>ＩＴ実験室をそのままアーカイブ、活用</vt:lpstr>
      <vt:lpstr>edubase Cloud の外観</vt:lpstr>
      <vt:lpstr>学認によるユーザ登録手続き</vt:lpstr>
      <vt:lpstr>edubase Cloud client : ユーザ情報設定画面</vt:lpstr>
      <vt:lpstr>edubase Cloudクラウドクライアント</vt:lpstr>
      <vt:lpstr>edubase Cloud client: VNC connection</vt:lpstr>
      <vt:lpstr>利用されているゲストOSの種類</vt:lpstr>
      <vt:lpstr>クラウドのモニタリング</vt:lpstr>
      <vt:lpstr>スライド 15</vt:lpstr>
      <vt:lpstr>スライド 16</vt:lpstr>
      <vt:lpstr>利用事例（ＩＴ教育用教材例）</vt:lpstr>
      <vt:lpstr>東大　実践工房　Beyohn プロジェクト</vt:lpstr>
      <vt:lpstr>NII　トップエスイー講義</vt:lpstr>
      <vt:lpstr>NII　トップエスイー講義</vt:lpstr>
      <vt:lpstr>NII　トップエスイー講義</vt:lpstr>
      <vt:lpstr>トップエスイー講義　教材内容例</vt:lpstr>
      <vt:lpstr>学術クラウドが目指す先</vt:lpstr>
      <vt:lpstr>NASA Nebula との実証実験</vt:lpstr>
      <vt:lpstr>NII – NASA Cloud Collaboration　</vt:lpstr>
      <vt:lpstr>スライド 26</vt:lpstr>
      <vt:lpstr>NII Applications on Nebula Cloud</vt:lpstr>
      <vt:lpstr>イメージ処理 over Hadoop</vt:lpstr>
      <vt:lpstr>分散モデル検証 over MPI</vt:lpstr>
      <vt:lpstr>OpenStackコミュニティへの参加</vt:lpstr>
      <vt:lpstr>Cloud-GRID Integration</vt:lpstr>
      <vt:lpstr>NII グリッド連携デモ@SC10</vt:lpstr>
      <vt:lpstr>クラウド運用　（利用者スタートページ）</vt:lpstr>
      <vt:lpstr>スライド 34</vt:lpstr>
      <vt:lpstr>リンク情報</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　セミナー資料</dc:title>
  <dc:creator>knishimura</dc:creator>
  <cp:lastModifiedBy>yoko</cp:lastModifiedBy>
  <cp:revision>155</cp:revision>
  <dcterms:created xsi:type="dcterms:W3CDTF">2010-05-06T06:02:17Z</dcterms:created>
  <dcterms:modified xsi:type="dcterms:W3CDTF">2011-08-23T06:45:17Z</dcterms:modified>
</cp:coreProperties>
</file>